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8"/>
  </p:notesMasterIdLst>
  <p:sldIdLst>
    <p:sldId id="256" r:id="rId2"/>
    <p:sldId id="364" r:id="rId3"/>
    <p:sldId id="331" r:id="rId4"/>
    <p:sldId id="332" r:id="rId5"/>
    <p:sldId id="333" r:id="rId6"/>
    <p:sldId id="334" r:id="rId7"/>
    <p:sldId id="309" r:id="rId8"/>
    <p:sldId id="310" r:id="rId9"/>
    <p:sldId id="354" r:id="rId10"/>
    <p:sldId id="362" r:id="rId11"/>
    <p:sldId id="260" r:id="rId12"/>
    <p:sldId id="261" r:id="rId13"/>
    <p:sldId id="262" r:id="rId14"/>
    <p:sldId id="351" r:id="rId15"/>
    <p:sldId id="352" r:id="rId16"/>
    <p:sldId id="358" r:id="rId17"/>
    <p:sldId id="285" r:id="rId18"/>
    <p:sldId id="270" r:id="rId19"/>
    <p:sldId id="271" r:id="rId20"/>
    <p:sldId id="258" r:id="rId21"/>
    <p:sldId id="353" r:id="rId22"/>
    <p:sldId id="355" r:id="rId23"/>
    <p:sldId id="356" r:id="rId24"/>
    <p:sldId id="273" r:id="rId25"/>
    <p:sldId id="275" r:id="rId26"/>
    <p:sldId id="276" r:id="rId27"/>
    <p:sldId id="277" r:id="rId28"/>
    <p:sldId id="278" r:id="rId29"/>
    <p:sldId id="279" r:id="rId30"/>
    <p:sldId id="280" r:id="rId31"/>
    <p:sldId id="281" r:id="rId32"/>
    <p:sldId id="282" r:id="rId33"/>
    <p:sldId id="283" r:id="rId34"/>
    <p:sldId id="284" r:id="rId35"/>
    <p:sldId id="286" r:id="rId36"/>
    <p:sldId id="287" r:id="rId37"/>
    <p:sldId id="288" r:id="rId38"/>
    <p:sldId id="289" r:id="rId39"/>
    <p:sldId id="360" r:id="rId40"/>
    <p:sldId id="290" r:id="rId41"/>
    <p:sldId id="291" r:id="rId42"/>
    <p:sldId id="292" r:id="rId43"/>
    <p:sldId id="293" r:id="rId44"/>
    <p:sldId id="361" r:id="rId45"/>
    <p:sldId id="294" r:id="rId46"/>
    <p:sldId id="359" r:id="rId47"/>
    <p:sldId id="363" r:id="rId48"/>
    <p:sldId id="295" r:id="rId49"/>
    <p:sldId id="298" r:id="rId50"/>
    <p:sldId id="297" r:id="rId51"/>
    <p:sldId id="296" r:id="rId52"/>
    <p:sldId id="357" r:id="rId53"/>
    <p:sldId id="299" r:id="rId54"/>
    <p:sldId id="300" r:id="rId55"/>
    <p:sldId id="301" r:id="rId56"/>
    <p:sldId id="302" r:id="rId57"/>
    <p:sldId id="303" r:id="rId58"/>
    <p:sldId id="304" r:id="rId59"/>
    <p:sldId id="305" r:id="rId60"/>
    <p:sldId id="306" r:id="rId61"/>
    <p:sldId id="307" r:id="rId62"/>
    <p:sldId id="308"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13004800" cy="9753600"/>
  <p:notesSz cx="6858000" cy="9144000"/>
  <p:defaultTextStyle>
    <a:lvl1pPr marL="40639" marR="40639">
      <a:defRPr sz="1200">
        <a:solidFill>
          <a:srgbClr val="FFFFFF"/>
        </a:solidFill>
        <a:uFill>
          <a:solidFill>
            <a:srgbClr val="FFFFFF"/>
          </a:solidFill>
        </a:uFill>
        <a:latin typeface="+mn-lt"/>
        <a:ea typeface="+mn-ea"/>
        <a:cs typeface="+mn-cs"/>
        <a:sym typeface="Chalkboard"/>
      </a:defRPr>
    </a:lvl1pPr>
    <a:lvl2pPr marL="40639" marR="40639" indent="342900">
      <a:defRPr sz="1200">
        <a:solidFill>
          <a:srgbClr val="FFFFFF"/>
        </a:solidFill>
        <a:uFill>
          <a:solidFill>
            <a:srgbClr val="FFFFFF"/>
          </a:solidFill>
        </a:uFill>
        <a:latin typeface="+mn-lt"/>
        <a:ea typeface="+mn-ea"/>
        <a:cs typeface="+mn-cs"/>
        <a:sym typeface="Chalkboard"/>
      </a:defRPr>
    </a:lvl2pPr>
    <a:lvl3pPr marL="40639" marR="40639" indent="685800">
      <a:defRPr sz="1200">
        <a:solidFill>
          <a:srgbClr val="FFFFFF"/>
        </a:solidFill>
        <a:uFill>
          <a:solidFill>
            <a:srgbClr val="FFFFFF"/>
          </a:solidFill>
        </a:uFill>
        <a:latin typeface="+mn-lt"/>
        <a:ea typeface="+mn-ea"/>
        <a:cs typeface="+mn-cs"/>
        <a:sym typeface="Chalkboard"/>
      </a:defRPr>
    </a:lvl3pPr>
    <a:lvl4pPr marL="40639" marR="40639" indent="1028700">
      <a:defRPr sz="1200">
        <a:solidFill>
          <a:srgbClr val="FFFFFF"/>
        </a:solidFill>
        <a:uFill>
          <a:solidFill>
            <a:srgbClr val="FFFFFF"/>
          </a:solidFill>
        </a:uFill>
        <a:latin typeface="+mn-lt"/>
        <a:ea typeface="+mn-ea"/>
        <a:cs typeface="+mn-cs"/>
        <a:sym typeface="Chalkboard"/>
      </a:defRPr>
    </a:lvl4pPr>
    <a:lvl5pPr marL="40639" marR="40639" indent="1371600">
      <a:defRPr sz="1200">
        <a:solidFill>
          <a:srgbClr val="FFFFFF"/>
        </a:solidFill>
        <a:uFill>
          <a:solidFill>
            <a:srgbClr val="FFFFFF"/>
          </a:solidFill>
        </a:uFill>
        <a:latin typeface="+mn-lt"/>
        <a:ea typeface="+mn-ea"/>
        <a:cs typeface="+mn-cs"/>
        <a:sym typeface="Chalkboard"/>
      </a:defRPr>
    </a:lvl5pPr>
    <a:lvl6pPr marL="40639" marR="40639" indent="1714500">
      <a:defRPr sz="1200">
        <a:solidFill>
          <a:srgbClr val="FFFFFF"/>
        </a:solidFill>
        <a:uFill>
          <a:solidFill>
            <a:srgbClr val="FFFFFF"/>
          </a:solidFill>
        </a:uFill>
        <a:latin typeface="+mn-lt"/>
        <a:ea typeface="+mn-ea"/>
        <a:cs typeface="+mn-cs"/>
        <a:sym typeface="Chalkboard"/>
      </a:defRPr>
    </a:lvl6pPr>
    <a:lvl7pPr marL="40639" marR="40639" indent="2057400">
      <a:defRPr sz="1200">
        <a:solidFill>
          <a:srgbClr val="FFFFFF"/>
        </a:solidFill>
        <a:uFill>
          <a:solidFill>
            <a:srgbClr val="FFFFFF"/>
          </a:solidFill>
        </a:uFill>
        <a:latin typeface="+mn-lt"/>
        <a:ea typeface="+mn-ea"/>
        <a:cs typeface="+mn-cs"/>
        <a:sym typeface="Chalkboard"/>
      </a:defRPr>
    </a:lvl7pPr>
    <a:lvl8pPr marL="40639" marR="40639" indent="2400300">
      <a:defRPr sz="1200">
        <a:solidFill>
          <a:srgbClr val="FFFFFF"/>
        </a:solidFill>
        <a:uFill>
          <a:solidFill>
            <a:srgbClr val="FFFFFF"/>
          </a:solidFill>
        </a:uFill>
        <a:latin typeface="+mn-lt"/>
        <a:ea typeface="+mn-ea"/>
        <a:cs typeface="+mn-cs"/>
        <a:sym typeface="Chalkboard"/>
      </a:defRPr>
    </a:lvl8pPr>
    <a:lvl9pPr marL="40639" marR="40639" indent="2743200">
      <a:defRPr sz="1200">
        <a:solidFill>
          <a:srgbClr val="FFFFFF"/>
        </a:solidFill>
        <a:uFill>
          <a:solidFill>
            <a:srgbClr val="FFFFFF"/>
          </a:solidFill>
        </a:uFill>
        <a:latin typeface="+mn-lt"/>
        <a:ea typeface="+mn-ea"/>
        <a:cs typeface="+mn-cs"/>
        <a:sym typeface="Chalkboard"/>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4A9BC294-FFE2-49D5-8D69-9E1BD2C41BD5}"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BBFC77FB-9ED0-4EC9-95AA-A1379042E648}"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3DC5C2F9-1CAC-4260-A1DD-9FCDBB877499}"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862" autoAdjust="0"/>
  </p:normalViewPr>
  <p:slideViewPr>
    <p:cSldViewPr snapToGrid="0" snapToObjects="1">
      <p:cViewPr varScale="1">
        <p:scale>
          <a:sx n="58" d="100"/>
          <a:sy n="58" d="100"/>
        </p:scale>
        <p:origin x="-968" y="-120"/>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viewProps" Target="viewProps.xml"/><Relationship Id="rId102" Type="http://schemas.openxmlformats.org/officeDocument/2006/relationships/theme" Target="theme/theme1.xml"/><Relationship Id="rId10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notesMaster" Target="notesMasters/notesMaster1.xml"/><Relationship Id="rId99" Type="http://schemas.openxmlformats.org/officeDocument/2006/relationships/printerSettings" Target="printerSettings/printerSettings1.bin"/><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presProps" Target="presProp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4" name="Shape 3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5" name="Shape 35"/>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855029178"/>
      </p:ext>
    </p:extLst>
  </p:cSld>
  <p:clrMap bg1="lt1" tx1="dk1" bg2="lt2" tx2="dk2" accent1="accent1" accent2="accent2" accent3="accent3" accent4="accent4" accent5="accent5" accent6="accent6" hlink="hlink" folHlink="folHlink"/>
  <p:notesStyle>
    <a:lvl1pPr defTabSz="584200">
      <a:defRPr sz="2200">
        <a:latin typeface="Lucida Grande"/>
        <a:ea typeface="Lucida Grande"/>
        <a:cs typeface="Lucida Grande"/>
        <a:sym typeface="Lucida Grande"/>
      </a:defRPr>
    </a:lvl1pPr>
    <a:lvl2pPr indent="228600" defTabSz="584200">
      <a:defRPr sz="2200">
        <a:latin typeface="Lucida Grande"/>
        <a:ea typeface="Lucida Grande"/>
        <a:cs typeface="Lucida Grande"/>
        <a:sym typeface="Lucida Grande"/>
      </a:defRPr>
    </a:lvl2pPr>
    <a:lvl3pPr indent="457200" defTabSz="584200">
      <a:defRPr sz="2200">
        <a:latin typeface="Lucida Grande"/>
        <a:ea typeface="Lucida Grande"/>
        <a:cs typeface="Lucida Grande"/>
        <a:sym typeface="Lucida Grande"/>
      </a:defRPr>
    </a:lvl3pPr>
    <a:lvl4pPr indent="685800" defTabSz="584200">
      <a:defRPr sz="2200">
        <a:latin typeface="Lucida Grande"/>
        <a:ea typeface="Lucida Grande"/>
        <a:cs typeface="Lucida Grande"/>
        <a:sym typeface="Lucida Grande"/>
      </a:defRPr>
    </a:lvl4pPr>
    <a:lvl5pPr indent="914400" defTabSz="584200">
      <a:defRPr sz="2200">
        <a:latin typeface="Lucida Grande"/>
        <a:ea typeface="Lucida Grande"/>
        <a:cs typeface="Lucida Grande"/>
        <a:sym typeface="Lucida Grande"/>
      </a:defRPr>
    </a:lvl5pPr>
    <a:lvl6pPr indent="1143000" defTabSz="584200">
      <a:defRPr sz="2200">
        <a:latin typeface="Lucida Grande"/>
        <a:ea typeface="Lucida Grande"/>
        <a:cs typeface="Lucida Grande"/>
        <a:sym typeface="Lucida Grande"/>
      </a:defRPr>
    </a:lvl6pPr>
    <a:lvl7pPr indent="1371600" defTabSz="584200">
      <a:defRPr sz="2200">
        <a:latin typeface="Lucida Grande"/>
        <a:ea typeface="Lucida Grande"/>
        <a:cs typeface="Lucida Grande"/>
        <a:sym typeface="Lucida Grande"/>
      </a:defRPr>
    </a:lvl7pPr>
    <a:lvl8pPr indent="1600200" defTabSz="584200">
      <a:defRPr sz="2200">
        <a:latin typeface="Lucida Grande"/>
        <a:ea typeface="Lucida Grande"/>
        <a:cs typeface="Lucida Grande"/>
        <a:sym typeface="Lucida Grande"/>
      </a:defRPr>
    </a:lvl8pPr>
    <a:lvl9pPr indent="1828800" defTabSz="58420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hyperlink" Target="http://upload.wikimedia.org/wikipedia/commons/c/ca/Pompei-villa_dei_misteri01.jp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 Id="rId3" Type="http://schemas.openxmlformats.org/officeDocument/2006/relationships/image" Target="../media/image14.png"/></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http://upload.wikimedia.org/wikipedia/commons/d/de/Oplontis_Caldarium_room8.jp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image" Target="../media/image14.png"/></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en.wikipedia.org/wiki/Gemma_Augustea" TargetMode="External"/><Relationship Id="rId4" Type="http://schemas.openxmlformats.org/officeDocument/2006/relationships/hyperlink" Target="http://en.wikipedia.org/wiki/Kunsthistorisches_Museum" TargetMode="External"/><Relationship Id="rId5" Type="http://schemas.openxmlformats.org/officeDocument/2006/relationships/hyperlink" Target="http://en.wikipedia.org/wiki/Vienna" TargetMode="External"/><Relationship Id="rId6" Type="http://schemas.openxmlformats.org/officeDocument/2006/relationships/hyperlink" Target="http://en.wikipedia.org/wiki/Dioscurides_(gem_cutter)" TargetMode="External"/><Relationship Id="rId7" Type="http://schemas.openxmlformats.org/officeDocument/2006/relationships/hyperlink" Target="http://en.wikipedia.org/wiki/Caesar_Augustus" TargetMode="External"/><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 Id="rId3" Type="http://schemas.openxmlformats.org/officeDocument/2006/relationships/hyperlink" Target="http://upload.wikimedia.org/wikipedia/commons/0/05/Arch_of_Titus_Menorah_22.jpg"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 Id="rId3" Type="http://schemas.openxmlformats.org/officeDocument/2006/relationships/hyperlink" Target="http://upload.wikimedia.org/wikipedia/commons/0/05/Arch_of_Titus_Menorah_22.jpg"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 Id="rId3" Type="http://schemas.openxmlformats.org/officeDocument/2006/relationships/hyperlink" Target="http://www.umehon.maine.edu/images/hon111/forum/Ara_Pacis_Tellus_Relief.jpg"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 Id="rId3" Type="http://schemas.openxmlformats.org/officeDocument/2006/relationships/hyperlink" Target="http://www.forumancientcoins.com/numiswiki/view.asp?key=PARTHIA%20CAPTA"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 Id="rId3" Type="http://schemas.openxmlformats.org/officeDocument/2006/relationships/hyperlink" Target="http://web.mit.edu/course/21/21h.405/www/vettii/images/floorplan2.gif"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40"/>
          <p:cNvSpPr>
            <a:spLocks noGrp="1" noRot="1" noChangeAspect="1"/>
          </p:cNvSpPr>
          <p:nvPr>
            <p:ph type="sldImg"/>
          </p:nvPr>
        </p:nvSpPr>
        <p:spPr>
          <a:prstGeom prst="rect">
            <a:avLst/>
          </a:prstGeom>
        </p:spPr>
        <p:txBody>
          <a:bodyPr/>
          <a:lstStyle/>
          <a:p>
            <a:pPr lvl="0"/>
            <a:endParaRPr/>
          </a:p>
        </p:txBody>
      </p:sp>
      <p:sp>
        <p:nvSpPr>
          <p:cNvPr id="41" name="Shape 41"/>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sz="1700" b="1" dirty="0">
                <a:uFill>
                  <a:solidFill/>
                </a:uFill>
                <a:latin typeface="Times New Roman"/>
                <a:ea typeface="Times New Roman"/>
                <a:cs typeface="Times New Roman"/>
                <a:sym typeface="Times New Roman"/>
              </a:rPr>
              <a:t>En los últimos veinte años, el estudio de la cultura visual greco-romana ha experimentado una revolución a través del trabajo de los arqueólogos y como Paul Zanker y los historiadores del arte como Roger Ling, Andrew Wallace Hadrill y John R. Clarke. Ahora más que nunca, estamos empezando a comprender el mundo social ilustrado por los numerosos pinturas murales de Pompeya. Aunque sólo unas cuantas imágenes del contexto antiguo contexto han sobrevivido, Lo qué ha sobrevivido puede parecerse abrumadora. Por ejemplo, la enciclopedia italiana, Pompeya </a:t>
            </a:r>
            <a:r>
              <a:rPr sz="1700" b="1" i="1" dirty="0">
                <a:uFill>
                  <a:solidFill/>
                </a:uFill>
                <a:latin typeface="Times New Roman"/>
                <a:ea typeface="Times New Roman"/>
                <a:cs typeface="Times New Roman"/>
                <a:sym typeface="Times New Roman"/>
              </a:rPr>
              <a:t>Pompeii Pitture e Mosaici</a:t>
            </a:r>
            <a:r>
              <a:rPr sz="1700" b="1" dirty="0">
                <a:uFill>
                  <a:solidFill/>
                </a:uFill>
                <a:latin typeface="Times New Roman"/>
                <a:ea typeface="Times New Roman"/>
                <a:cs typeface="Times New Roman"/>
                <a:sym typeface="Times New Roman"/>
              </a:rPr>
              <a:t> cuenta con más de 10 volúmenes y 10.000 páginas de discusion sobre el arte de Pompeya del primer siglo una ciudad que fue cubierta por ceniza volcánica.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0570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2130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prstGeom prst="rect">
            <a:avLst/>
          </a:prstGeom>
        </p:spPr>
        <p:txBody>
          <a:bodyPr/>
          <a:lstStyle/>
          <a:p>
            <a:pPr lvl="0"/>
            <a:endParaRPr/>
          </a:p>
        </p:txBody>
      </p:sp>
      <p:sp>
        <p:nvSpPr>
          <p:cNvPr id="378" name="Shape 378"/>
          <p:cNvSpPr>
            <a:spLocks noGrp="1"/>
          </p:cNvSpPr>
          <p:nvPr>
            <p:ph type="body" sz="quarter" idx="1"/>
          </p:nvPr>
        </p:nvSpPr>
        <p:spPr>
          <a:prstGeom prst="rect">
            <a:avLst/>
          </a:prstGeom>
        </p:spPr>
        <p:txBody>
          <a:bodyPr/>
          <a:lstStyle/>
          <a:p>
            <a:pPr marL="40639" marR="40639" lvl="0" defTabSz="914400">
              <a:buClr>
                <a:srgbClr val="000000"/>
              </a:buClr>
              <a:buFont typeface="Helvetica"/>
              <a:defRPr sz="1800"/>
            </a:pPr>
            <a:r>
              <a:rPr sz="1400">
                <a:uFill>
                  <a:solidFill/>
                </a:uFill>
                <a:latin typeface="ArialUnicodeMS"/>
                <a:ea typeface="ArialUnicodeMS"/>
                <a:cs typeface="ArialUnicodeMS"/>
                <a:sym typeface="ArialUnicodeMS"/>
              </a:rPr>
              <a:t>Miletus Theater and Temple of Athena (top right)</a:t>
            </a:r>
          </a:p>
          <a:p>
            <a:pPr marL="40639" marR="40639" lvl="0" defTabSz="914400">
              <a:buClr>
                <a:srgbClr val="000000"/>
              </a:buClr>
              <a:buFont typeface="Helvetica"/>
              <a:defRPr sz="1800"/>
            </a:pPr>
            <a:r>
              <a:rPr sz="1400">
                <a:uFill>
                  <a:solidFill/>
                </a:uFill>
                <a:latin typeface="ArialUnicodeMS"/>
                <a:ea typeface="ArialUnicodeMS"/>
                <a:cs typeface="ArialUnicodeMS"/>
                <a:sym typeface="ArialUnicodeMS"/>
              </a:rPr>
              <a:t>The theatre was first built in the 4th century BCE. It was renovated and enlarged in the Hellenistic age and seating capacity reached 5,300. Later on, in the Roman period (2nd century CE) it was reconstructed and mainly enlarged to 20,000 spectator capacity.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Shape 382"/>
          <p:cNvSpPr>
            <a:spLocks noGrp="1" noRot="1" noChangeAspect="1"/>
          </p:cNvSpPr>
          <p:nvPr>
            <p:ph type="sldImg"/>
          </p:nvPr>
        </p:nvSpPr>
        <p:spPr>
          <a:prstGeom prst="rect">
            <a:avLst/>
          </a:prstGeom>
        </p:spPr>
        <p:txBody>
          <a:bodyPr/>
          <a:lstStyle/>
          <a:p>
            <a:pPr lvl="0"/>
            <a:endParaRPr/>
          </a:p>
        </p:txBody>
      </p:sp>
      <p:sp>
        <p:nvSpPr>
          <p:cNvPr id="383" name="Shape 383"/>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Theater also had reserved seating for the “emperor loving gold-smiths.” Jews were seated a few rows from the “friends of Augustus.” Inscription from 2nd century AD when the seating capacity was increased from 5000 to 20000.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 </a:t>
            </a:r>
            <a:r>
              <a:rPr lang="en-US" dirty="0" err="1" smtClean="0"/>
              <a:t>vez</a:t>
            </a:r>
            <a:r>
              <a:rPr lang="en-US" dirty="0" smtClean="0"/>
              <a:t> un </a:t>
            </a:r>
            <a:r>
              <a:rPr lang="en-US" dirty="0" err="1" smtClean="0"/>
              <a:t>latinismo</a:t>
            </a:r>
            <a:r>
              <a:rPr lang="en-US" baseline="0" dirty="0" smtClean="0"/>
              <a:t>, con </a:t>
            </a:r>
            <a:r>
              <a:rPr lang="en-US" baseline="0" dirty="0" err="1" smtClean="0"/>
              <a:t>este</a:t>
            </a:r>
            <a:r>
              <a:rPr lang="en-US" baseline="0" dirty="0" smtClean="0"/>
              <a:t> </a:t>
            </a:r>
            <a:r>
              <a:rPr lang="en-US" baseline="0" dirty="0" err="1" smtClean="0"/>
              <a:t>significado</a:t>
            </a:r>
            <a:r>
              <a:rPr lang="en-US" baseline="0" dirty="0" smtClean="0"/>
              <a:t>.</a:t>
            </a:r>
            <a:endParaRPr lang="en-US" dirty="0"/>
          </a:p>
        </p:txBody>
      </p:sp>
    </p:spTree>
    <p:extLst>
      <p:ext uri="{BB962C8B-B14F-4D97-AF65-F5344CB8AC3E}">
        <p14:creationId xmlns:p14="http://schemas.microsoft.com/office/powerpoint/2010/main" val="208369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prstGeom prst="rect">
            <a:avLst/>
          </a:prstGeom>
        </p:spPr>
        <p:txBody>
          <a:bodyPr/>
          <a:lstStyle/>
          <a:p>
            <a:pPr lvl="0"/>
            <a:endParaRPr/>
          </a:p>
        </p:txBody>
      </p:sp>
      <p:sp>
        <p:nvSpPr>
          <p:cNvPr id="270" name="Shape 270"/>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Another example of how New Testament texts interact with Greco-Roman artwork occurs in Gal 3:1. The word Paul uses for “portrayed” is used in Hellenistic Greek for wall-painting. Even the theme of vicarious suffering to which Paul alludes is found in such paintings.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noRot="1" noChangeAspect="1"/>
          </p:cNvSpPr>
          <p:nvPr>
            <p:ph type="sldImg"/>
          </p:nvPr>
        </p:nvSpPr>
        <p:spPr>
          <a:prstGeom prst="rect">
            <a:avLst/>
          </a:prstGeom>
        </p:spPr>
        <p:txBody>
          <a:bodyPr/>
          <a:lstStyle/>
          <a:p>
            <a:pPr lvl="0"/>
            <a:endParaRPr/>
          </a:p>
        </p:txBody>
      </p:sp>
      <p:sp>
        <p:nvSpPr>
          <p:cNvPr id="274" name="Shape 274"/>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For example, this image, from Pompeii, depicts a scene from Euripides’ well-known tragedy, Iphigenia at Aulis. In this scene, Iphigenia willingly sacrifices herself to insure safe sailing for the Greek troops at the request of her father, Agammemnon. Scenes of Greek theatre often populated murals in homes throughout the Roman empire. This created a great demand for scene painters.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56"/>
          <p:cNvSpPr>
            <a:spLocks noGrp="1" noRot="1" noChangeAspect="1"/>
          </p:cNvSpPr>
          <p:nvPr>
            <p:ph type="sldImg"/>
          </p:nvPr>
        </p:nvSpPr>
        <p:spPr>
          <a:prstGeom prst="rect">
            <a:avLst/>
          </a:prstGeom>
        </p:spPr>
        <p:txBody>
          <a:bodyPr/>
          <a:lstStyle/>
          <a:p>
            <a:pPr lvl="0"/>
            <a:endParaRPr/>
          </a:p>
        </p:txBody>
      </p:sp>
      <p:sp>
        <p:nvSpPr>
          <p:cNvPr id="57" name="Shape 57"/>
          <p:cNvSpPr>
            <a:spLocks noGrp="1"/>
          </p:cNvSpPr>
          <p:nvPr>
            <p:ph type="body" sz="quarter" idx="1"/>
          </p:nvPr>
        </p:nvSpPr>
        <p:spPr>
          <a:prstGeom prst="rect">
            <a:avLst/>
          </a:prstGeom>
        </p:spPr>
        <p:txBody>
          <a:bodyPr/>
          <a:lstStyle>
            <a:lvl1pPr marL="40639" marR="40639"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700" b="1">
                <a:uFill>
                  <a:solidFill/>
                </a:uFill>
                <a:latin typeface="Times New Roman"/>
                <a:ea typeface="Times New Roman"/>
                <a:cs typeface="Times New Roman"/>
                <a:sym typeface="Times New Roman"/>
              </a:defRPr>
            </a:lvl1pPr>
          </a:lstStyle>
          <a:p>
            <a:pPr lvl="0">
              <a:defRPr sz="1800" b="0">
                <a:uFillTx/>
              </a:defRPr>
            </a:pPr>
            <a:r>
              <a:rPr sz="1700" b="1" dirty="0" smtClean="0">
                <a:uFill>
                  <a:solidFill/>
                </a:uFill>
              </a:rPr>
              <a:t>.</a:t>
            </a:r>
            <a:endParaRPr sz="1700" b="1" dirty="0">
              <a:uFill>
                <a:solidFill/>
              </a:u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marL="40639" marR="40639" lvl="0" indent="0" defTabSz="914400" eaLnBrk="1" fontAlgn="auto" latinLnBrk="0" hangingPunct="1">
              <a:lnSpc>
                <a:spcPct val="100000"/>
              </a:lnSpc>
              <a:spcBef>
                <a:spcPts val="0"/>
              </a:spcBef>
              <a:spcAft>
                <a:spcPts val="0"/>
              </a:spcAft>
              <a:buClr>
                <a:srgbClr val="000000"/>
              </a:buClr>
              <a:buSzTx/>
              <a:buFont typeface="Lucida Grande"/>
              <a:buNone/>
              <a:tabLst/>
              <a:defRPr sz="1800"/>
            </a:pPr>
            <a:r>
              <a:rPr lang="en-US" sz="1800" dirty="0" smtClean="0">
                <a:solidFill>
                  <a:srgbClr val="FFFFFF"/>
                </a:solidFill>
                <a:uFill>
                  <a:solidFill>
                    <a:srgbClr val="FFFFFF"/>
                  </a:solidFill>
                </a:uFill>
              </a:rPr>
              <a:t>Las </a:t>
            </a:r>
            <a:r>
              <a:rPr lang="en-US" sz="1800" dirty="0" err="1" smtClean="0">
                <a:solidFill>
                  <a:srgbClr val="FFFFFF"/>
                </a:solidFill>
                <a:uFill>
                  <a:solidFill>
                    <a:srgbClr val="FFFFFF"/>
                  </a:solidFill>
                </a:uFill>
              </a:rPr>
              <a:t>representaciones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visuales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eran</a:t>
            </a:r>
            <a:r>
              <a:rPr lang="en-US" sz="1800" dirty="0" smtClean="0">
                <a:solidFill>
                  <a:srgbClr val="FFFFFF"/>
                </a:solidFill>
                <a:uFill>
                  <a:solidFill>
                    <a:srgbClr val="FFFFFF"/>
                  </a:solidFill>
                </a:uFill>
              </a:rPr>
              <a:t> un </a:t>
            </a:r>
            <a:r>
              <a:rPr lang="en-US" sz="1800" dirty="0" err="1" smtClean="0">
                <a:solidFill>
                  <a:srgbClr val="FFFFFF"/>
                </a:solidFill>
                <a:uFill>
                  <a:solidFill>
                    <a:srgbClr val="FFFFFF"/>
                  </a:solidFill>
                </a:uFill>
              </a:rPr>
              <a:t>medio</a:t>
            </a:r>
            <a:r>
              <a:rPr lang="en-US" sz="1800" dirty="0" smtClean="0">
                <a:solidFill>
                  <a:srgbClr val="FFFFFF"/>
                </a:solidFill>
                <a:uFill>
                  <a:solidFill>
                    <a:srgbClr val="FFFFFF"/>
                  </a:solidFill>
                </a:uFill>
              </a:rPr>
              <a:t> principal </a:t>
            </a:r>
            <a:r>
              <a:rPr lang="en-US" sz="1800" dirty="0" err="1" smtClean="0">
                <a:solidFill>
                  <a:srgbClr val="FFFFFF"/>
                </a:solidFill>
                <a:uFill>
                  <a:solidFill>
                    <a:srgbClr val="FFFFFF"/>
                  </a:solidFill>
                </a:uFill>
              </a:rPr>
              <a:t>para</a:t>
            </a:r>
            <a:r>
              <a:rPr lang="en-US" sz="1800" dirty="0" smtClean="0">
                <a:solidFill>
                  <a:srgbClr val="FFFFFF"/>
                </a:solidFill>
                <a:uFill>
                  <a:solidFill>
                    <a:srgbClr val="FFFFFF"/>
                  </a:solidFill>
                </a:uFill>
              </a:rPr>
              <a:t> la </a:t>
            </a:r>
            <a:r>
              <a:rPr lang="en-US" sz="1800" dirty="0" err="1" smtClean="0">
                <a:solidFill>
                  <a:srgbClr val="FFFFFF"/>
                </a:solidFill>
                <a:uFill>
                  <a:solidFill>
                    <a:srgbClr val="FFFFFF"/>
                  </a:solidFill>
                </a:uFill>
              </a:rPr>
              <a:t>formación</a:t>
            </a:r>
            <a:r>
              <a:rPr lang="en-US" sz="1800" dirty="0" smtClean="0">
                <a:solidFill>
                  <a:srgbClr val="FFFFFF"/>
                </a:solidFill>
                <a:uFill>
                  <a:solidFill>
                    <a:srgbClr val="FFFFFF"/>
                  </a:solidFill>
                </a:uFill>
              </a:rPr>
              <a:t> de la </a:t>
            </a:r>
            <a:r>
              <a:rPr lang="en-US" sz="1800" dirty="0" err="1" smtClean="0">
                <a:solidFill>
                  <a:srgbClr val="FFFFFF"/>
                </a:solidFill>
                <a:uFill>
                  <a:solidFill>
                    <a:srgbClr val="FFFFFF"/>
                  </a:solidFill>
                </a:uFill>
              </a:rPr>
              <a:t>cultura</a:t>
            </a:r>
            <a:r>
              <a:rPr lang="en-US" sz="1800" dirty="0" smtClean="0">
                <a:solidFill>
                  <a:srgbClr val="FFFFFF"/>
                </a:solidFill>
                <a:uFill>
                  <a:solidFill>
                    <a:srgbClr val="FFFFFF"/>
                  </a:solidFill>
                </a:uFill>
              </a:rPr>
              <a:t> en </a:t>
            </a:r>
            <a:r>
              <a:rPr lang="en-US" sz="1800" dirty="0" err="1" smtClean="0">
                <a:solidFill>
                  <a:srgbClr val="FFFFFF"/>
                </a:solidFill>
                <a:uFill>
                  <a:solidFill>
                    <a:srgbClr val="FFFFFF"/>
                  </a:solidFill>
                </a:uFill>
              </a:rPr>
              <a:t>que</a:t>
            </a:r>
            <a:r>
              <a:rPr lang="en-US" sz="1800" dirty="0" smtClean="0">
                <a:solidFill>
                  <a:srgbClr val="FFFFFF"/>
                </a:solidFill>
                <a:uFill>
                  <a:solidFill>
                    <a:srgbClr val="FFFFFF"/>
                  </a:solidFill>
                </a:uFill>
              </a:rPr>
              <a:t> se </a:t>
            </a:r>
            <a:r>
              <a:rPr lang="en-US" sz="1800" dirty="0" err="1" smtClean="0">
                <a:solidFill>
                  <a:srgbClr val="FFFFFF"/>
                </a:solidFill>
                <a:uFill>
                  <a:solidFill>
                    <a:srgbClr val="FFFFFF"/>
                  </a:solidFill>
                </a:uFill>
              </a:rPr>
              <a:t>crearon</a:t>
            </a:r>
            <a:r>
              <a:rPr lang="en-US" sz="1800" dirty="0" smtClean="0">
                <a:solidFill>
                  <a:srgbClr val="FFFFFF"/>
                </a:solidFill>
                <a:uFill>
                  <a:solidFill>
                    <a:srgbClr val="FFFFFF"/>
                  </a:solidFill>
                </a:uFill>
              </a:rPr>
              <a:t> los </a:t>
            </a:r>
            <a:r>
              <a:rPr lang="en-US" sz="1800" dirty="0" err="1" smtClean="0">
                <a:solidFill>
                  <a:srgbClr val="FFFFFF"/>
                </a:solidFill>
                <a:uFill>
                  <a:solidFill>
                    <a:srgbClr val="FFFFFF"/>
                  </a:solidFill>
                </a:uFill>
              </a:rPr>
              <a:t>textos</a:t>
            </a:r>
            <a:r>
              <a:rPr lang="en-US" sz="1800" dirty="0" smtClean="0">
                <a:solidFill>
                  <a:srgbClr val="FFFFFF"/>
                </a:solidFill>
                <a:uFill>
                  <a:solidFill>
                    <a:srgbClr val="FFFFFF"/>
                  </a:solidFill>
                </a:uFill>
              </a:rPr>
              <a:t> del Nuevo </a:t>
            </a:r>
            <a:r>
              <a:rPr lang="en-US" sz="1800" dirty="0" err="1" smtClean="0">
                <a:solidFill>
                  <a:srgbClr val="FFFFFF"/>
                </a:solidFill>
                <a:uFill>
                  <a:solidFill>
                    <a:srgbClr val="FFFFFF"/>
                  </a:solidFill>
                </a:uFill>
              </a:rPr>
              <a:t>Testamento</a:t>
            </a:r>
            <a:r>
              <a:rPr lang="en-US" sz="1800" dirty="0" smtClean="0">
                <a:solidFill>
                  <a:srgbClr val="FFFFFF"/>
                </a:solidFill>
                <a:uFill>
                  <a:solidFill>
                    <a:srgbClr val="FFFFFF"/>
                  </a:solidFill>
                </a:uFill>
              </a:rPr>
              <a:t>.</a:t>
            </a:r>
          </a:p>
          <a:p>
            <a:pPr marL="40639" marR="40639" lvl="0" defTabSz="914400">
              <a:buClr>
                <a:srgbClr val="000000"/>
              </a:buClr>
              <a:buFont typeface="Lucida Grande"/>
              <a:defRPr sz="1800"/>
            </a:pPr>
            <a:endParaRPr lang="en-US" dirty="0" smtClean="0">
              <a:uFill>
                <a:solidFill/>
              </a:uFill>
            </a:endParaRPr>
          </a:p>
          <a:p>
            <a:pPr marL="40639" marR="40639" lvl="0" defTabSz="914400">
              <a:buClr>
                <a:srgbClr val="000000"/>
              </a:buClr>
              <a:buFont typeface="Lucida Grande"/>
              <a:defRPr sz="1800"/>
            </a:pPr>
            <a:r>
              <a:rPr dirty="0" smtClean="0">
                <a:uFill>
                  <a:solidFill/>
                </a:uFill>
              </a:rPr>
              <a:t>Wall </a:t>
            </a:r>
            <a:r>
              <a:rPr dirty="0">
                <a:uFill>
                  <a:solidFill/>
                </a:uFill>
              </a:rPr>
              <a:t>paintings like these in the House of the Mysteries depicting the God Dionysus, his usual companions, and the owners of the house projected the idea of temple holy space into the domestic sphere. Today, a man’s home is his castle. In the Roman empire, a man’s home was his temple. </a:t>
            </a:r>
            <a:r>
              <a:rPr dirty="0">
                <a:uFill>
                  <a:solidFill/>
                </a:uFill>
                <a:hlinkClick r:id="rId3"/>
              </a:rPr>
              <a:t>http://upload.wikimedia.org/wikipedia/commons/c/ca/Pompei-villa_dei_misteri01.jpg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noRot="1" noChangeAspect="1"/>
          </p:cNvSpPr>
          <p:nvPr>
            <p:ph type="sldImg"/>
          </p:nvPr>
        </p:nvSpPr>
        <p:spPr>
          <a:prstGeom prst="rect">
            <a:avLst/>
          </a:prstGeom>
        </p:spPr>
        <p:txBody>
          <a:bodyPr/>
          <a:lstStyle/>
          <a:p>
            <a:pPr lvl="0"/>
            <a:endParaRPr/>
          </a:p>
        </p:txBody>
      </p:sp>
      <p:sp>
        <p:nvSpPr>
          <p:cNvPr id="68" name="Shape 68"/>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marL="868009" lvl="0" indent="-410809">
              <a:buClr>
                <a:srgbClr val="FFFFFF"/>
              </a:buClr>
              <a:buSzPct val="42900"/>
              <a:buFont typeface="Chalkboard"/>
              <a:buBlip>
                <a:blip r:embed="rId3"/>
              </a:buBlip>
              <a:defRPr sz="1800">
                <a:solidFill>
                  <a:srgbClr val="000000"/>
                </a:solidFill>
                <a:uFillTx/>
              </a:defRPr>
            </a:pPr>
            <a:r>
              <a:rPr lang="en-US" sz="1800" dirty="0" smtClean="0">
                <a:solidFill>
                  <a:srgbClr val="FFFFFF"/>
                </a:solidFill>
                <a:uFill>
                  <a:solidFill>
                    <a:srgbClr val="FFFFFF"/>
                  </a:solidFill>
                </a:uFill>
              </a:rPr>
              <a:t>El </a:t>
            </a:r>
            <a:r>
              <a:rPr lang="en-US" sz="1800" dirty="0" err="1" smtClean="0">
                <a:solidFill>
                  <a:srgbClr val="FFFFFF"/>
                </a:solidFill>
                <a:uFill>
                  <a:solidFill>
                    <a:srgbClr val="FFFFFF"/>
                  </a:solidFill>
                </a:uFill>
              </a:rPr>
              <a:t>evangelio</a:t>
            </a:r>
            <a:r>
              <a:rPr lang="en-US" sz="1800" dirty="0" smtClean="0">
                <a:solidFill>
                  <a:srgbClr val="FFFFFF"/>
                </a:solidFill>
                <a:uFill>
                  <a:solidFill>
                    <a:srgbClr val="FFFFFF"/>
                  </a:solidFill>
                </a:uFill>
              </a:rPr>
              <a:t> se </a:t>
            </a:r>
            <a:r>
              <a:rPr lang="en-US" sz="1800" dirty="0" err="1" smtClean="0">
                <a:solidFill>
                  <a:srgbClr val="FFFFFF"/>
                </a:solidFill>
                <a:uFill>
                  <a:solidFill>
                    <a:srgbClr val="FFFFFF"/>
                  </a:solidFill>
                </a:uFill>
              </a:rPr>
              <a:t>extendió</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como</a:t>
            </a:r>
            <a:r>
              <a:rPr lang="en-US" sz="1800" dirty="0" smtClean="0">
                <a:solidFill>
                  <a:srgbClr val="FFFFFF"/>
                </a:solidFill>
                <a:uFill>
                  <a:solidFill>
                    <a:srgbClr val="FFFFFF"/>
                  </a:solidFill>
                </a:uFill>
              </a:rPr>
              <a:t> un </a:t>
            </a:r>
            <a:r>
              <a:rPr lang="en-US" sz="1800" dirty="0" err="1" smtClean="0">
                <a:solidFill>
                  <a:srgbClr val="FFFFFF"/>
                </a:solidFill>
                <a:uFill>
                  <a:solidFill>
                    <a:srgbClr val="FFFFFF"/>
                  </a:solidFill>
                </a:uFill>
              </a:rPr>
              <a:t>movimiento</a:t>
            </a:r>
            <a:r>
              <a:rPr lang="en-US" sz="1800" dirty="0" smtClean="0">
                <a:solidFill>
                  <a:srgbClr val="FFFFFF"/>
                </a:solidFill>
                <a:uFill>
                  <a:solidFill>
                    <a:srgbClr val="FFFFFF"/>
                  </a:solidFill>
                </a:uFill>
              </a:rPr>
              <a:t> de </a:t>
            </a:r>
            <a:r>
              <a:rPr lang="en-US" sz="1800" dirty="0" err="1" smtClean="0">
                <a:solidFill>
                  <a:srgbClr val="FFFFFF"/>
                </a:solidFill>
                <a:uFill>
                  <a:solidFill>
                    <a:srgbClr val="FFFFFF"/>
                  </a:solidFill>
                </a:uFill>
              </a:rPr>
              <a:t>grupos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caseros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Ciudades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grecorromanas</a:t>
            </a:r>
            <a:r>
              <a:rPr lang="en-US" sz="1800" dirty="0" smtClean="0">
                <a:solidFill>
                  <a:srgbClr val="FFFFFF"/>
                </a:solidFill>
                <a:uFill>
                  <a:solidFill>
                    <a:srgbClr val="FFFFFF"/>
                  </a:solidFill>
                </a:uFill>
              </a:rPr>
              <a:t> y </a:t>
            </a:r>
            <a:r>
              <a:rPr lang="en-US" sz="1800" dirty="0" err="1" smtClean="0">
                <a:solidFill>
                  <a:srgbClr val="FFFFFF"/>
                </a:solidFill>
                <a:uFill>
                  <a:solidFill>
                    <a:srgbClr val="FFFFFF"/>
                  </a:solidFill>
                </a:uFill>
              </a:rPr>
              <a:t>las</a:t>
            </a:r>
            <a:r>
              <a:rPr lang="en-US" sz="1800" dirty="0" smtClean="0">
                <a:solidFill>
                  <a:srgbClr val="FFFFFF"/>
                </a:solidFill>
                <a:uFill>
                  <a:solidFill>
                    <a:srgbClr val="FFFFFF"/>
                  </a:solidFill>
                </a:uFill>
              </a:rPr>
              <a:t> casas </a:t>
            </a:r>
            <a:r>
              <a:rPr lang="en-US" sz="1800" dirty="0" err="1" smtClean="0">
                <a:solidFill>
                  <a:srgbClr val="FFFFFF"/>
                </a:solidFill>
                <a:uFill>
                  <a:solidFill>
                    <a:srgbClr val="FFFFFF"/>
                  </a:solidFill>
                </a:uFill>
              </a:rPr>
              <a:t>estaban</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muy</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decoradas</a:t>
            </a:r>
            <a:r>
              <a:rPr lang="en-US" sz="1800" dirty="0" smtClean="0">
                <a:solidFill>
                  <a:srgbClr val="FFFFFF"/>
                </a:solidFill>
                <a:uFill>
                  <a:solidFill>
                    <a:srgbClr val="FFFFFF"/>
                  </a:solidFill>
                </a:uFill>
              </a:rPr>
              <a:t> con </a:t>
            </a:r>
            <a:r>
              <a:rPr lang="en-US" sz="1800" dirty="0" err="1" smtClean="0">
                <a:solidFill>
                  <a:srgbClr val="FFFFFF"/>
                </a:solidFill>
                <a:uFill>
                  <a:solidFill>
                    <a:srgbClr val="FFFFFF"/>
                  </a:solidFill>
                </a:uFill>
              </a:rPr>
              <a:t>tonos</a:t>
            </a:r>
            <a:r>
              <a:rPr lang="en-US" sz="1800" dirty="0" smtClean="0">
                <a:solidFill>
                  <a:srgbClr val="FFFFFF"/>
                </a:solidFill>
                <a:uFill>
                  <a:solidFill>
                    <a:srgbClr val="FFFFFF"/>
                  </a:solidFill>
                </a:uFill>
              </a:rPr>
              <a:t> </a:t>
            </a:r>
            <a:r>
              <a:rPr lang="en-US" sz="1800" dirty="0" err="1" smtClean="0">
                <a:solidFill>
                  <a:srgbClr val="FFFFFF"/>
                </a:solidFill>
                <a:uFill>
                  <a:solidFill>
                    <a:srgbClr val="FFFFFF"/>
                  </a:solidFill>
                </a:uFill>
              </a:rPr>
              <a:t>vivos</a:t>
            </a:r>
            <a:r>
              <a:rPr lang="en-US" sz="1800" dirty="0" smtClean="0">
                <a:solidFill>
                  <a:srgbClr val="FFFFFF"/>
                </a:solidFill>
                <a:uFill>
                  <a:solidFill>
                    <a:srgbClr val="FFFFFF"/>
                  </a:solidFill>
                </a:uFill>
              </a:rPr>
              <a:t>.</a:t>
            </a:r>
            <a:endParaRPr lang="en-US" sz="1800" dirty="0">
              <a:solidFill>
                <a:srgbClr val="FFFFFF"/>
              </a:solidFill>
              <a:uFill>
                <a:solidFill>
                  <a:srgbClr val="FFFFFF"/>
                </a:solidFill>
              </a:u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Shape 430"/>
          <p:cNvSpPr>
            <a:spLocks noGrp="1" noRot="1" noChangeAspect="1"/>
          </p:cNvSpPr>
          <p:nvPr>
            <p:ph type="sldImg"/>
          </p:nvPr>
        </p:nvSpPr>
        <p:spPr>
          <a:prstGeom prst="rect">
            <a:avLst/>
          </a:prstGeom>
        </p:spPr>
        <p:txBody>
          <a:bodyPr/>
          <a:lstStyle/>
          <a:p>
            <a:pPr lvl="0"/>
            <a:endParaRPr/>
          </a:p>
        </p:txBody>
      </p:sp>
      <p:sp>
        <p:nvSpPr>
          <p:cNvPr id="431" name="Shape 431"/>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lang="en-US" sz="1800" u="none" baseline="0" dirty="0" smtClean="0">
                <a:uFill>
                  <a:solidFill/>
                </a:uFill>
                <a:latin typeface="Lucida Grande"/>
                <a:ea typeface="Lucida Grande"/>
                <a:cs typeface="Lucida Grande"/>
                <a:sym typeface="Lucida Grande"/>
              </a:rPr>
              <a:t>El </a:t>
            </a:r>
            <a:r>
              <a:rPr lang="en-US" sz="1800" u="none" baseline="0" dirty="0" err="1" smtClean="0">
                <a:uFill>
                  <a:solidFill/>
                </a:uFill>
                <a:latin typeface="Lucida Grande"/>
                <a:ea typeface="Lucida Grande"/>
                <a:cs typeface="Lucida Grande"/>
                <a:sym typeface="Lucida Grande"/>
              </a:rPr>
              <a:t>evangelio</a:t>
            </a:r>
            <a:r>
              <a:rPr lang="en-US" sz="1800" u="none" baseline="0" dirty="0" smtClean="0">
                <a:uFill>
                  <a:solidFill/>
                </a:uFill>
                <a:latin typeface="Lucida Grande"/>
                <a:ea typeface="Lucida Grande"/>
                <a:cs typeface="Lucida Grande"/>
                <a:sym typeface="Lucida Grande"/>
              </a:rPr>
              <a:t> se </a:t>
            </a:r>
            <a:r>
              <a:rPr lang="en-US" sz="1800" u="none" baseline="0" dirty="0" err="1" smtClean="0">
                <a:uFill>
                  <a:solidFill/>
                </a:uFill>
                <a:latin typeface="Lucida Grande"/>
                <a:ea typeface="Lucida Grande"/>
                <a:cs typeface="Lucida Grande"/>
                <a:sym typeface="Lucida Grande"/>
              </a:rPr>
              <a:t>extendió</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como</a:t>
            </a:r>
            <a:r>
              <a:rPr lang="en-US" sz="1800" u="none" baseline="0" dirty="0" smtClean="0">
                <a:uFill>
                  <a:solidFill/>
                </a:uFill>
                <a:latin typeface="Lucida Grande"/>
                <a:ea typeface="Lucida Grande"/>
                <a:cs typeface="Lucida Grande"/>
                <a:sym typeface="Lucida Grande"/>
              </a:rPr>
              <a:t> un </a:t>
            </a:r>
            <a:r>
              <a:rPr lang="en-US" sz="1800" u="none" baseline="0" dirty="0" err="1" smtClean="0">
                <a:uFill>
                  <a:solidFill/>
                </a:uFill>
                <a:latin typeface="Lucida Grande"/>
                <a:ea typeface="Lucida Grande"/>
                <a:cs typeface="Lucida Grande"/>
                <a:sym typeface="Lucida Grande"/>
              </a:rPr>
              <a:t>movimiento</a:t>
            </a:r>
            <a:r>
              <a:rPr lang="en-US" sz="1800" u="none" baseline="0" dirty="0" smtClean="0">
                <a:uFill>
                  <a:solidFill/>
                </a:uFill>
                <a:latin typeface="Lucida Grande"/>
                <a:ea typeface="Lucida Grande"/>
                <a:cs typeface="Lucida Grande"/>
                <a:sym typeface="Lucida Grande"/>
              </a:rPr>
              <a:t> de </a:t>
            </a:r>
            <a:r>
              <a:rPr lang="en-US" sz="1800" u="none" baseline="0" dirty="0" err="1" smtClean="0">
                <a:uFill>
                  <a:solidFill/>
                </a:uFill>
                <a:latin typeface="Lucida Grande"/>
                <a:ea typeface="Lucida Grande"/>
                <a:cs typeface="Lucida Grande"/>
                <a:sym typeface="Lucida Grande"/>
              </a:rPr>
              <a:t>grupos</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caseros</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Ciudades</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grecorromanas</a:t>
            </a:r>
            <a:r>
              <a:rPr lang="en-US" sz="1800" u="none" baseline="0" dirty="0" smtClean="0">
                <a:uFill>
                  <a:solidFill/>
                </a:uFill>
                <a:latin typeface="Lucida Grande"/>
                <a:ea typeface="Lucida Grande"/>
                <a:cs typeface="Lucida Grande"/>
                <a:sym typeface="Lucida Grande"/>
              </a:rPr>
              <a:t> y </a:t>
            </a:r>
            <a:r>
              <a:rPr lang="en-US" sz="1800" u="none" baseline="0" dirty="0" err="1" smtClean="0">
                <a:uFill>
                  <a:solidFill/>
                </a:uFill>
                <a:latin typeface="Lucida Grande"/>
                <a:ea typeface="Lucida Grande"/>
                <a:cs typeface="Lucida Grande"/>
                <a:sym typeface="Lucida Grande"/>
              </a:rPr>
              <a:t>las</a:t>
            </a:r>
            <a:r>
              <a:rPr lang="en-US" sz="1800" u="none" baseline="0" dirty="0" smtClean="0">
                <a:uFill>
                  <a:solidFill/>
                </a:uFill>
                <a:latin typeface="Lucida Grande"/>
                <a:ea typeface="Lucida Grande"/>
                <a:cs typeface="Lucida Grande"/>
                <a:sym typeface="Lucida Grande"/>
              </a:rPr>
              <a:t> casas </a:t>
            </a:r>
            <a:r>
              <a:rPr lang="en-US" sz="1800" u="none" baseline="0" dirty="0" err="1" smtClean="0">
                <a:uFill>
                  <a:solidFill/>
                </a:uFill>
                <a:latin typeface="Lucida Grande"/>
                <a:ea typeface="Lucida Grande"/>
                <a:cs typeface="Lucida Grande"/>
                <a:sym typeface="Lucida Grande"/>
              </a:rPr>
              <a:t>estaban</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muy</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decoradas</a:t>
            </a:r>
            <a:r>
              <a:rPr lang="en-US" sz="1800" u="none" baseline="0" dirty="0" smtClean="0">
                <a:uFill>
                  <a:solidFill/>
                </a:uFill>
                <a:latin typeface="Lucida Grande"/>
                <a:ea typeface="Lucida Grande"/>
                <a:cs typeface="Lucida Grande"/>
                <a:sym typeface="Lucida Grande"/>
              </a:rPr>
              <a:t> con </a:t>
            </a:r>
            <a:r>
              <a:rPr lang="en-US" sz="1800" u="none" baseline="0" dirty="0" err="1" smtClean="0">
                <a:uFill>
                  <a:solidFill/>
                </a:uFill>
                <a:latin typeface="Lucida Grande"/>
                <a:ea typeface="Lucida Grande"/>
                <a:cs typeface="Lucida Grande"/>
                <a:sym typeface="Lucida Grande"/>
              </a:rPr>
              <a:t>tonos</a:t>
            </a:r>
            <a:r>
              <a:rPr lang="en-US" sz="1800" u="none" baseline="0" dirty="0" smtClean="0">
                <a:uFill>
                  <a:solidFill/>
                </a:uFill>
                <a:latin typeface="Lucida Grande"/>
                <a:ea typeface="Lucida Grande"/>
                <a:cs typeface="Lucida Grande"/>
                <a:sym typeface="Lucida Grande"/>
              </a:rPr>
              <a:t> </a:t>
            </a:r>
            <a:r>
              <a:rPr lang="en-US" sz="1800" u="none" baseline="0" dirty="0" err="1" smtClean="0">
                <a:uFill>
                  <a:solidFill/>
                </a:uFill>
                <a:latin typeface="Lucida Grande"/>
                <a:ea typeface="Lucida Grande"/>
                <a:cs typeface="Lucida Grande"/>
                <a:sym typeface="Lucida Grande"/>
              </a:rPr>
              <a:t>vivos</a:t>
            </a:r>
            <a:r>
              <a:rPr lang="en-US" sz="1800" u="none" baseline="0" dirty="0" smtClean="0">
                <a:uFill>
                  <a:solidFill/>
                </a:uFill>
                <a:latin typeface="Lucida Grande"/>
                <a:ea typeface="Lucida Grande"/>
                <a:cs typeface="Lucida Grande"/>
                <a:sym typeface="Lucida Grande"/>
              </a:rPr>
              <a:t>.</a:t>
            </a:r>
            <a:endParaRPr dirty="0">
              <a:uFill>
                <a:solidFill/>
              </a:u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Shape 434"/>
          <p:cNvSpPr>
            <a:spLocks noGrp="1" noRot="1" noChangeAspect="1"/>
          </p:cNvSpPr>
          <p:nvPr>
            <p:ph type="sldImg"/>
          </p:nvPr>
        </p:nvSpPr>
        <p:spPr>
          <a:prstGeom prst="rect">
            <a:avLst/>
          </a:prstGeom>
        </p:spPr>
        <p:txBody>
          <a:bodyPr/>
          <a:lstStyle/>
          <a:p>
            <a:pPr lvl="0"/>
            <a:endParaRPr/>
          </a:p>
        </p:txBody>
      </p:sp>
      <p:sp>
        <p:nvSpPr>
          <p:cNvPr id="435" name="Shape 435"/>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dirty="0" smtClean="0">
                <a:uFill>
                  <a:solidFill/>
                </a:uFill>
              </a:rPr>
              <a:t>A 1st century insula apartment building in Pompeii (probably a two storey structure). </a:t>
            </a:r>
            <a:r>
              <a:rPr lang="en-US" dirty="0" smtClean="0">
                <a:uFill>
                  <a:solidFill/>
                </a:uFill>
              </a:rPr>
              <a:t>Insula de </a:t>
            </a:r>
            <a:r>
              <a:rPr lang="en-US" dirty="0" err="1" smtClean="0">
                <a:uFill>
                  <a:solidFill/>
                </a:uFill>
              </a:rPr>
              <a:t>departamentos</a:t>
            </a:r>
            <a:r>
              <a:rPr lang="en-US" baseline="0" dirty="0" smtClean="0">
                <a:uFill>
                  <a:solidFill/>
                </a:uFill>
              </a:rPr>
              <a:t> del primer </a:t>
            </a:r>
            <a:r>
              <a:rPr lang="en-US" baseline="0" dirty="0" err="1" smtClean="0">
                <a:uFill>
                  <a:solidFill/>
                </a:uFill>
              </a:rPr>
              <a:t>siglo</a:t>
            </a:r>
            <a:r>
              <a:rPr lang="en-US" baseline="0" dirty="0" smtClean="0">
                <a:uFill>
                  <a:solidFill/>
                </a:uFill>
              </a:rPr>
              <a:t> </a:t>
            </a:r>
            <a:r>
              <a:rPr lang="en-US" baseline="0" dirty="0" err="1" smtClean="0">
                <a:uFill>
                  <a:solidFill/>
                </a:uFill>
              </a:rPr>
              <a:t>d.C.</a:t>
            </a:r>
            <a:r>
              <a:rPr lang="en-US" baseline="0" dirty="0" smtClean="0">
                <a:uFill>
                  <a:solidFill/>
                </a:uFill>
              </a:rPr>
              <a:t> de </a:t>
            </a:r>
            <a:r>
              <a:rPr lang="en-US" baseline="0" dirty="0" err="1" smtClean="0">
                <a:uFill>
                  <a:solidFill/>
                </a:uFill>
              </a:rPr>
              <a:t>Pompeya</a:t>
            </a:r>
            <a:r>
              <a:rPr lang="en-US" baseline="0" dirty="0" smtClean="0">
                <a:uFill>
                  <a:solidFill/>
                </a:uFill>
              </a:rPr>
              <a:t>. (</a:t>
            </a:r>
            <a:r>
              <a:rPr lang="en-US" baseline="0" dirty="0" err="1" smtClean="0">
                <a:uFill>
                  <a:solidFill/>
                </a:uFill>
              </a:rPr>
              <a:t>Probablemente</a:t>
            </a:r>
            <a:r>
              <a:rPr lang="en-US" baseline="0" dirty="0" smtClean="0">
                <a:uFill>
                  <a:solidFill/>
                </a:uFill>
              </a:rPr>
              <a:t> de dos </a:t>
            </a:r>
            <a:r>
              <a:rPr lang="en-US" baseline="0" dirty="0" err="1" smtClean="0">
                <a:uFill>
                  <a:solidFill/>
                </a:uFill>
              </a:rPr>
              <a:t>pisos</a:t>
            </a:r>
            <a:r>
              <a:rPr lang="en-US" baseline="0" dirty="0" smtClean="0">
                <a:uFill>
                  <a:solidFill/>
                </a:uFill>
              </a:rPr>
              <a:t>).</a:t>
            </a:r>
            <a:endParaRPr lang="el-GR" dirty="0" smtClean="0">
              <a:uFill>
                <a:solidFill/>
              </a:uFill>
            </a:endParaRPr>
          </a:p>
          <a:p>
            <a:pPr marL="40639" marR="40639" lvl="0" defTabSz="914400">
              <a:buClr>
                <a:srgbClr val="000000"/>
              </a:buClr>
              <a:buFont typeface="Lucida Grande"/>
              <a:defRPr sz="1800"/>
            </a:pPr>
            <a:endParaRPr lang="el-GR" sz="1200" dirty="0" smtClean="0">
              <a:uFill>
                <a:solidFill/>
              </a:uFill>
              <a:latin typeface="Times Roman"/>
              <a:ea typeface="Times Roman"/>
              <a:cs typeface="Times Roman"/>
              <a:sym typeface="Times Roman"/>
            </a:endParaRPr>
          </a:p>
          <a:p>
            <a:pPr marL="40639" marR="40639" lvl="0" defTabSz="914400">
              <a:buClr>
                <a:srgbClr val="000000"/>
              </a:buClr>
              <a:buFont typeface="Lucida Grande"/>
              <a:defRPr sz="1800"/>
            </a:pPr>
            <a:r>
              <a:rPr sz="1200" dirty="0">
                <a:uFill>
                  <a:solidFill/>
                </a:uFill>
                <a:latin typeface="Times Roman"/>
                <a:ea typeface="Times Roman"/>
                <a:cs typeface="Times Roman"/>
                <a:sym typeface="Times Roman"/>
              </a:rPr>
              <a:t> http://www.dainst.org/</a:t>
            </a:r>
            <a:r>
              <a:rPr sz="1200" dirty="0" smtClean="0">
                <a:uFill>
                  <a:solidFill/>
                </a:uFill>
                <a:latin typeface="Times Roman"/>
                <a:ea typeface="Times Roman"/>
                <a:cs typeface="Times Roman"/>
                <a:sym typeface="Times Roman"/>
              </a:rPr>
              <a:t>index_55c2cceabb1f14a114140017f0000011_en.html</a:t>
            </a:r>
            <a:endParaRPr sz="1200" dirty="0">
              <a:uFill>
                <a:solidFill/>
              </a:uFill>
              <a:latin typeface="Times Roman"/>
              <a:ea typeface="Times Roman"/>
              <a:cs typeface="Times Roman"/>
              <a:sym typeface="Times Roman"/>
            </a:endParaRPr>
          </a:p>
          <a:p>
            <a:pPr marL="40639" marR="40639" lvl="0" defTabSz="914400">
              <a:buClr>
                <a:srgbClr val="000000"/>
              </a:buClr>
              <a:buFont typeface="Times Roman"/>
              <a:defRPr sz="1800"/>
            </a:pPr>
            <a:r>
              <a:rPr sz="1200" dirty="0">
                <a:uFill>
                  <a:solidFill/>
                </a:uFill>
                <a:latin typeface="Times Roman"/>
                <a:ea typeface="Times Roman"/>
                <a:cs typeface="Times Roman"/>
                <a:sym typeface="Times Roman"/>
              </a:rPr>
              <a:t>The German Archaeological Institute is investigating Insula 16 lies in the northern section of the city in Regio VI directly in front of the Vesuvius Gate, through which flows the busy traffic from the affluent region of Vesuvius, past the insula and on into the city. The building block, in contrast to the other building rows of Insulae of Regio VI, cuts at an acute angle through the junction of the two diverging street systems before the Vesuvius Gate. One can also speak of a »leftover insula«, whose formation creates a number of fundamental questions on urban development. The insula measures ca. 3120 square meters and contains 21 enclosed households between 800 and 20 square meters. The insula is known as the »Casa degli Amorini dorati« and was richly furnished with a garden peristyle, marble sculpture and frescoes. Aside from another peristyle house (see below), the insula possesses many small simple dwellings and above all numerous shops, taverns and small commercial enterprises which had been situated there to take advantage of the busy thoroughfare. This dense collection of large houses, fulfilling various functions whose structural integration and intensive economic output, is characteristic of the structural layout of insulae.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pPr lvl="0"/>
            <a:endParaRPr/>
          </a:p>
        </p:txBody>
      </p:sp>
      <p:sp>
        <p:nvSpPr>
          <p:cNvPr id="156" name="Shape 156"/>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sz="1900" b="1" dirty="0">
                <a:uFill>
                  <a:solidFill/>
                </a:uFill>
                <a:latin typeface="Times New Roman"/>
                <a:ea typeface="Times New Roman"/>
                <a:cs typeface="Times New Roman"/>
                <a:sym typeface="Times New Roman"/>
              </a:rPr>
              <a:t>Some of our problems in understanding Biblical texts may arise from a lack of attention to the </a:t>
            </a:r>
            <a:r>
              <a:rPr sz="1900" b="1" i="1" dirty="0">
                <a:uFill>
                  <a:solidFill/>
                </a:uFill>
                <a:latin typeface="Times New Roman"/>
                <a:ea typeface="Times New Roman"/>
                <a:cs typeface="Times New Roman"/>
                <a:sym typeface="Times New Roman"/>
              </a:rPr>
              <a:t>visual culture</a:t>
            </a:r>
            <a:r>
              <a:rPr sz="1900" b="1" dirty="0">
                <a:uFill>
                  <a:solidFill/>
                </a:uFill>
                <a:latin typeface="Times New Roman"/>
                <a:ea typeface="Times New Roman"/>
                <a:cs typeface="Times New Roman"/>
                <a:sym typeface="Times New Roman"/>
              </a:rPr>
              <a:t>. One of my seminary professors lamented that he spent years studying the </a:t>
            </a:r>
            <a:r>
              <a:rPr sz="1900" b="1" i="1" dirty="0">
                <a:uFill>
                  <a:solidFill/>
                </a:uFill>
                <a:latin typeface="Times New Roman"/>
                <a:ea typeface="Times New Roman"/>
                <a:cs typeface="Times New Roman"/>
                <a:sym typeface="Times New Roman"/>
              </a:rPr>
              <a:t>domus </a:t>
            </a:r>
            <a:r>
              <a:rPr sz="1900" b="1" dirty="0">
                <a:uFill>
                  <a:solidFill/>
                </a:uFill>
                <a:latin typeface="Times New Roman"/>
                <a:ea typeface="Times New Roman"/>
                <a:cs typeface="Times New Roman"/>
                <a:sym typeface="Times New Roman"/>
              </a:rPr>
              <a:t>(houses) of Pompeii for insights about the social structure of early Christian churches before he ever considering the frescoes on the walls, mosaics on the floors, sculptures, and other common household artifacts, which bore rich expressions of representational art. Fresco paintings on the walls in the terrace houses in Ephesus and the remains of 1st century fresco paintings on the walls of elite members of society and in a tomb in </a:t>
            </a:r>
            <a:r>
              <a:rPr sz="1900" b="1" dirty="0" smtClean="0">
                <a:uFill>
                  <a:solidFill/>
                </a:uFill>
                <a:latin typeface="Times New Roman"/>
                <a:ea typeface="Times New Roman"/>
                <a:cs typeface="Times New Roman"/>
                <a:sym typeface="Times New Roman"/>
              </a:rPr>
              <a:t>Jerico</a:t>
            </a:r>
            <a:r>
              <a:rPr sz="1900" b="1" dirty="0">
                <a:uFill>
                  <a:solidFill/>
                </a:uFill>
                <a:latin typeface="Times New Roman"/>
                <a:ea typeface="Times New Roman"/>
                <a:cs typeface="Times New Roman"/>
                <a:sym typeface="Times New Roman"/>
              </a:rPr>
              <a:t>, in the Land of Israel in similar style to Pompeii show that this was a wide-spread phenomenon in the ancient world. See Rachel Hachlili, </a:t>
            </a:r>
            <a:r>
              <a:rPr sz="1900" b="1" i="1" dirty="0">
                <a:uFill>
                  <a:solidFill/>
                </a:uFill>
                <a:latin typeface="Times New Roman"/>
                <a:ea typeface="Times New Roman"/>
                <a:cs typeface="Times New Roman"/>
                <a:sym typeface="Times New Roman"/>
              </a:rPr>
              <a:t>Ancient Jewish Art and Archaeology in the Land of Israel </a:t>
            </a:r>
            <a:r>
              <a:rPr sz="1900" b="1" dirty="0">
                <a:uFill>
                  <a:solidFill/>
                </a:uFill>
                <a:latin typeface="Times New Roman"/>
                <a:ea typeface="Times New Roman"/>
                <a:cs typeface="Times New Roman"/>
                <a:sym typeface="Times New Roman"/>
              </a:rPr>
              <a:t>(Handbuch Der Orientalistik 7; Leiden: Brill, 1997), 67-71, 115-118.</a:t>
            </a:r>
          </a:p>
          <a:p>
            <a:pPr marL="40639" marR="40639" lvl="0" indent="279400" defTabSz="914400">
              <a:spcBef>
                <a:spcPts val="100"/>
              </a:spcBef>
              <a:buClr>
                <a:srgbClr val="000000"/>
              </a:buClr>
              <a:buFont typeface="Lucida Grande"/>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dirty="0">
                <a:uFill>
                  <a:solidFill/>
                </a:uFill>
                <a:hlinkClick r:id="rId3"/>
              </a:rPr>
              <a:t>http://upload.wikimedia.org/wikipedia/commons/d/de/Oplontis_Caldarium_room8.jpg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noRot="1" noChangeAspect="1"/>
          </p:cNvSpPr>
          <p:nvPr>
            <p:ph type="sldImg"/>
          </p:nvPr>
        </p:nvSpPr>
        <p:spPr>
          <a:prstGeom prst="rect">
            <a:avLst/>
          </a:prstGeom>
        </p:spPr>
        <p:txBody>
          <a:bodyPr/>
          <a:lstStyle/>
          <a:p>
            <a:pPr lvl="0"/>
            <a:endParaRPr/>
          </a:p>
        </p:txBody>
      </p:sp>
      <p:sp>
        <p:nvSpPr>
          <p:cNvPr id="97" name="Shape 97"/>
          <p:cNvSpPr>
            <a:spLocks noGrp="1"/>
          </p:cNvSpPr>
          <p:nvPr>
            <p:ph type="body" sz="quarter" idx="1"/>
          </p:nvPr>
        </p:nvSpPr>
        <p:spPr>
          <a:prstGeom prst="rect">
            <a:avLst/>
          </a:prstGeom>
        </p:spPr>
        <p:txBody>
          <a:bodyPr/>
          <a:lstStyle/>
          <a:p>
            <a:pPr marL="868009" lvl="0" indent="-410809">
              <a:buClr>
                <a:srgbClr val="FFFFFF"/>
              </a:buClr>
              <a:buSzPct val="42900"/>
              <a:buFont typeface="Chalkboard"/>
              <a:buBlip>
                <a:blip r:embed="rId3"/>
              </a:buBlip>
              <a:defRPr sz="1800">
                <a:solidFill>
                  <a:srgbClr val="000000"/>
                </a:solidFill>
                <a:uFillTx/>
              </a:defRPr>
            </a:pPr>
            <a:r>
              <a:rPr lang="en-US" sz="2400" dirty="0" smtClean="0">
                <a:solidFill>
                  <a:srgbClr val="FFFFFF"/>
                </a:solidFill>
                <a:uFill>
                  <a:solidFill>
                    <a:srgbClr val="FFFFFF"/>
                  </a:solidFill>
                </a:uFill>
              </a:rPr>
              <a:t>En la plaza </a:t>
            </a:r>
            <a:r>
              <a:rPr lang="en-US" sz="2400" dirty="0" err="1" smtClean="0">
                <a:solidFill>
                  <a:srgbClr val="FFFFFF"/>
                </a:solidFill>
                <a:uFill>
                  <a:solidFill>
                    <a:srgbClr val="FFFFFF"/>
                  </a:solidFill>
                </a:uFill>
              </a:rPr>
              <a:t>pública</a:t>
            </a:r>
            <a:r>
              <a:rPr lang="en-US" sz="2400" dirty="0" smtClean="0">
                <a:solidFill>
                  <a:srgbClr val="FFFFFF"/>
                </a:solidFill>
                <a:uFill>
                  <a:solidFill>
                    <a:srgbClr val="FFFFFF"/>
                  </a:solidFill>
                </a:uFill>
              </a:rPr>
              <a:t>, la </a:t>
            </a:r>
            <a:r>
              <a:rPr lang="en-US" sz="2400" dirty="0" err="1" smtClean="0">
                <a:solidFill>
                  <a:srgbClr val="FFFFFF"/>
                </a:solidFill>
                <a:uFill>
                  <a:solidFill>
                    <a:srgbClr val="FFFFFF"/>
                  </a:solidFill>
                </a:uFill>
              </a:rPr>
              <a:t>imaginería</a:t>
            </a:r>
            <a:r>
              <a:rPr lang="en-US" sz="2400" dirty="0" smtClean="0">
                <a:solidFill>
                  <a:srgbClr val="FFFFFF"/>
                </a:solidFill>
                <a:uFill>
                  <a:solidFill>
                    <a:srgbClr val="FFFFFF"/>
                  </a:solidFill>
                </a:uFill>
              </a:rPr>
              <a:t> imperial </a:t>
            </a:r>
            <a:r>
              <a:rPr lang="en-US" sz="2400" dirty="0" err="1" smtClean="0">
                <a:solidFill>
                  <a:srgbClr val="FFFFFF"/>
                </a:solidFill>
                <a:uFill>
                  <a:solidFill>
                    <a:srgbClr val="FFFFFF"/>
                  </a:solidFill>
                </a:uFill>
              </a:rPr>
              <a:t>predominó</a:t>
            </a:r>
            <a:r>
              <a:rPr lang="en-US" sz="2400" dirty="0" smtClean="0">
                <a:solidFill>
                  <a:srgbClr val="FFFFFF"/>
                </a:solidFill>
                <a:uFill>
                  <a:solidFill>
                    <a:srgbClr val="FFFFFF"/>
                  </a:solidFill>
                </a:uFill>
              </a:rPr>
              <a:t>. En los </a:t>
            </a:r>
            <a:r>
              <a:rPr lang="en-US" sz="2400" dirty="0" err="1" smtClean="0">
                <a:solidFill>
                  <a:srgbClr val="FFFFFF"/>
                </a:solidFill>
                <a:uFill>
                  <a:solidFill>
                    <a:srgbClr val="FFFFFF"/>
                  </a:solidFill>
                </a:uFill>
              </a:rPr>
              <a:t>hogares</a:t>
            </a:r>
            <a:r>
              <a:rPr lang="en-US" sz="2400" dirty="0" smtClean="0">
                <a:solidFill>
                  <a:srgbClr val="FFFFFF"/>
                </a:solidFill>
                <a:uFill>
                  <a:solidFill>
                    <a:srgbClr val="FFFFFF"/>
                  </a:solidFill>
                </a:uFill>
              </a:rPr>
              <a:t>, la </a:t>
            </a:r>
            <a:r>
              <a:rPr lang="en-US" sz="2400" dirty="0" err="1" smtClean="0">
                <a:solidFill>
                  <a:srgbClr val="FFFFFF"/>
                </a:solidFill>
                <a:uFill>
                  <a:solidFill>
                    <a:srgbClr val="FFFFFF"/>
                  </a:solidFill>
                </a:uFill>
              </a:rPr>
              <a:t>imaginería</a:t>
            </a:r>
            <a:r>
              <a:rPr lang="en-US" sz="2400" dirty="0" smtClean="0">
                <a:solidFill>
                  <a:srgbClr val="FFFFFF"/>
                </a:solidFill>
                <a:uFill>
                  <a:solidFill>
                    <a:srgbClr val="FFFFFF"/>
                  </a:solidFill>
                </a:uFill>
              </a:rPr>
              <a:t> </a:t>
            </a:r>
            <a:r>
              <a:rPr lang="en-US" sz="2400" dirty="0" err="1" smtClean="0">
                <a:solidFill>
                  <a:srgbClr val="FFFFFF"/>
                </a:solidFill>
                <a:uFill>
                  <a:solidFill>
                    <a:srgbClr val="FFFFFF"/>
                  </a:solidFill>
                </a:uFill>
              </a:rPr>
              <a:t>mitológica</a:t>
            </a:r>
            <a:r>
              <a:rPr lang="en-US" sz="2400" dirty="0" smtClean="0">
                <a:solidFill>
                  <a:srgbClr val="FFFFFF"/>
                </a:solidFill>
                <a:uFill>
                  <a:solidFill>
                    <a:srgbClr val="FFFFFF"/>
                  </a:solidFill>
                </a:uFill>
              </a:rPr>
              <a:t> </a:t>
            </a:r>
            <a:r>
              <a:rPr lang="en-US" sz="2400" dirty="0" err="1" smtClean="0">
                <a:solidFill>
                  <a:srgbClr val="FFFFFF"/>
                </a:solidFill>
                <a:uFill>
                  <a:solidFill>
                    <a:srgbClr val="FFFFFF"/>
                  </a:solidFill>
                </a:uFill>
              </a:rPr>
              <a:t>fue</a:t>
            </a:r>
            <a:r>
              <a:rPr lang="en-US" sz="2400" dirty="0" smtClean="0">
                <a:solidFill>
                  <a:srgbClr val="FFFFFF"/>
                </a:solidFill>
                <a:uFill>
                  <a:solidFill>
                    <a:srgbClr val="FFFFFF"/>
                  </a:solidFill>
                </a:uFill>
              </a:rPr>
              <a:t> </a:t>
            </a:r>
            <a:r>
              <a:rPr lang="en-US" sz="2400" dirty="0" err="1" smtClean="0">
                <a:solidFill>
                  <a:srgbClr val="FFFFFF"/>
                </a:solidFill>
                <a:uFill>
                  <a:solidFill>
                    <a:srgbClr val="FFFFFF"/>
                  </a:solidFill>
                </a:uFill>
              </a:rPr>
              <a:t>importante</a:t>
            </a:r>
            <a:r>
              <a:rPr lang="en-US" sz="2400" dirty="0" smtClean="0">
                <a:solidFill>
                  <a:srgbClr val="FFFFFF"/>
                </a:solidFill>
                <a:uFill>
                  <a:solidFill>
                    <a:srgbClr val="FFFFFF"/>
                  </a:solidFill>
                </a:uFill>
              </a:rPr>
              <a:t>.</a:t>
            </a:r>
            <a:endParaRPr lang="en-US" sz="2400" dirty="0">
              <a:solidFill>
                <a:srgbClr val="FFFFFF"/>
              </a:solidFill>
              <a:uFill>
                <a:solidFill>
                  <a:srgbClr val="FFFFFF"/>
                </a:solidFill>
              </a:u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pPr lvl="0"/>
            <a:endParaRPr/>
          </a:p>
        </p:txBody>
      </p:sp>
      <p:sp>
        <p:nvSpPr>
          <p:cNvPr id="101" name="Shape 101"/>
          <p:cNvSpPr>
            <a:spLocks noGrp="1"/>
          </p:cNvSpPr>
          <p:nvPr>
            <p:ph type="body" sz="quarter" idx="1"/>
          </p:nvPr>
        </p:nvSpPr>
        <p:spPr>
          <a:prstGeom prst="rect">
            <a:avLst/>
          </a:prstGeom>
        </p:spPr>
        <p:txBody>
          <a:bodyPr/>
          <a:lstStyle>
            <a:lvl1pPr defTabSz="457200">
              <a:defRPr sz="1200">
                <a:latin typeface="Helvetica"/>
                <a:ea typeface="Helvetica"/>
                <a:cs typeface="Helvetica"/>
                <a:sym typeface="Helvetica"/>
              </a:defRPr>
            </a:lvl1pPr>
          </a:lstStyle>
          <a:p>
            <a:pPr lvl="0">
              <a:defRPr sz="1800"/>
            </a:pPr>
            <a:r>
              <a:rPr sz="1200" dirty="0"/>
              <a:t>Propaganda romana ampliamente difundida por el mundo antiguo en el primer siglo enseñba los Césares trajeron la paz y la seguridad (comenzando con Augusto que decía ser “hijo de dios” o “hijo del divino Julio”). Ya a partir de Augusto los “hijos de Dios” romanos dominaban el mundo. Este famoso cuadro en el Altar de la Paz muestra la madre nutricia  la Tierra o de la Naturaleza nutriendo tal vez los hijos de Roma, Rómulo y Remo. Están rodeados por escenas idílicas de las bendiciones de la abundancia en la naturaleza. Los dos vientos o espíritus de la tierra y el mar cooperan con Roma porque era una ciudad elegida por los dioses para gobernar el mundo y hacerla obedecer. Pablo, en cambio, en lugar de la alegría de la naturaleza a través de una liberación de Augusto y sus sucesores, oye sólo agonizados gemidos. Pero inspira a los creyentes en el Señor Jesucristo a que mantengan la esperanza de que aquellos que son guiados por el Espíritu de Dios Padre sean un día manifiestos como los verdaderos hijos de Dios.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noRot="1" noChangeAspect="1"/>
          </p:cNvSpPr>
          <p:nvPr>
            <p:ph type="sldImg"/>
          </p:nvPr>
        </p:nvSpPr>
        <p:spPr>
          <a:prstGeom prst="rect">
            <a:avLst/>
          </a:prstGeom>
        </p:spPr>
        <p:txBody>
          <a:bodyPr/>
          <a:lstStyle/>
          <a:p>
            <a:pPr lvl="0"/>
            <a:endParaRPr/>
          </a:p>
        </p:txBody>
      </p:sp>
      <p:sp>
        <p:nvSpPr>
          <p:cNvPr id="49" name="Shape 49"/>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sz="1700" b="1" dirty="0">
                <a:uFill>
                  <a:solidFill/>
                </a:uFill>
                <a:latin typeface="Times New Roman"/>
                <a:ea typeface="Times New Roman"/>
                <a:cs typeface="Times New Roman"/>
                <a:sym typeface="Times New Roman"/>
              </a:rPr>
              <a:t>Jesus told his disciples, “See what you hear” (Mk 4:24). In the disciplines of Bible translation, eyes see written texts. We think about the orality of our written stories; however, [next slide]</a:t>
            </a:r>
          </a:p>
          <a:p>
            <a:pPr marL="40639" marR="40639" lvl="0"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sz="1700" b="1" dirty="0">
                <a:uFill>
                  <a:solidFill/>
                </a:uFill>
                <a:latin typeface="Times New Roman"/>
                <a:ea typeface="Times New Roman"/>
                <a:cs typeface="Times New Roman"/>
                <a:sym typeface="Times New Roman"/>
              </a:rPr>
              <a:t>Jesús dijo a sus discípulos: “Miren lo que oyen” (Mc 4:24). En las disciplina de la traducción de la Biblia, generalmente los ojos ven los textos escritos. Pensamos en la oralidad de nuestras historias escritas; SIN EMBARGO, [SIGUIENTE]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Shape 438"/>
          <p:cNvSpPr>
            <a:spLocks noGrp="1" noRot="1" noChangeAspect="1"/>
          </p:cNvSpPr>
          <p:nvPr>
            <p:ph type="sldImg"/>
          </p:nvPr>
        </p:nvSpPr>
        <p:spPr>
          <a:prstGeom prst="rect">
            <a:avLst/>
          </a:prstGeom>
        </p:spPr>
        <p:txBody>
          <a:bodyPr/>
          <a:lstStyle/>
          <a:p>
            <a:pPr lvl="0"/>
            <a:endParaRPr/>
          </a:p>
        </p:txBody>
      </p:sp>
      <p:sp>
        <p:nvSpPr>
          <p:cNvPr id="439" name="Shape 439"/>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Domestic religious celebrations might involve playing stylized roles at banquets by putting on masks.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Shape 444"/>
          <p:cNvSpPr>
            <a:spLocks noGrp="1" noRot="1" noChangeAspect="1"/>
          </p:cNvSpPr>
          <p:nvPr>
            <p:ph type="sldImg"/>
          </p:nvPr>
        </p:nvSpPr>
        <p:spPr>
          <a:prstGeom prst="rect">
            <a:avLst/>
          </a:prstGeom>
        </p:spPr>
        <p:txBody>
          <a:bodyPr/>
          <a:lstStyle/>
          <a:p>
            <a:pPr lvl="0"/>
            <a:endParaRPr/>
          </a:p>
        </p:txBody>
      </p:sp>
      <p:sp>
        <p:nvSpPr>
          <p:cNvPr id="445" name="Shape 445"/>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dirty="0" smtClean="0">
                <a:uFill>
                  <a:solidFill/>
                </a:uFill>
              </a:rPr>
              <a:t>Temple </a:t>
            </a:r>
            <a:r>
              <a:rPr dirty="0">
                <a:uFill>
                  <a:solidFill/>
                </a:uFill>
              </a:rPr>
              <a:t>of </a:t>
            </a:r>
            <a:r>
              <a:rPr dirty="0" smtClean="0">
                <a:uFill>
                  <a:solidFill/>
                </a:uFill>
              </a:rPr>
              <a:t>Isis</a:t>
            </a:r>
            <a:r>
              <a:rPr lang="en-US" dirty="0" smtClean="0">
                <a:uFill>
                  <a:solidFill/>
                </a:uFill>
              </a:rPr>
              <a:t> in a private hope (VIII, 7, 28). This</a:t>
            </a:r>
            <a:r>
              <a:rPr lang="en-US" baseline="0" dirty="0" smtClean="0">
                <a:uFill>
                  <a:solidFill/>
                </a:uFill>
              </a:rPr>
              <a:t> photo digital was taken in the north portico beside the “temple” itself </a:t>
            </a:r>
            <a:r>
              <a:rPr lang="en-US" baseline="0" dirty="0" err="1" smtClean="0">
                <a:uFill>
                  <a:solidFill/>
                </a:uFill>
              </a:rPr>
              <a:t>towart</a:t>
            </a:r>
            <a:r>
              <a:rPr lang="en-US" baseline="0" dirty="0" smtClean="0">
                <a:uFill>
                  <a:solidFill/>
                </a:uFill>
              </a:rPr>
              <a:t> a wall with five arched entrances into the </a:t>
            </a:r>
            <a:r>
              <a:rPr lang="en-US" baseline="0" dirty="0" err="1" smtClean="0">
                <a:uFill>
                  <a:solidFill/>
                </a:uFill>
              </a:rPr>
              <a:t>ekklesiasterion</a:t>
            </a:r>
            <a:r>
              <a:rPr lang="en-US" baseline="0" dirty="0" smtClean="0">
                <a:uFill>
                  <a:solidFill/>
                </a:uFill>
              </a:rPr>
              <a:t> (PP VIII, 827, 829, 831). It is a large room (13.2 x 7.65m) probably for rituals and banquets. The north and south walls of the </a:t>
            </a:r>
            <a:r>
              <a:rPr lang="en-US" baseline="0" dirty="0" err="1" smtClean="0">
                <a:uFill>
                  <a:solidFill/>
                </a:uFill>
              </a:rPr>
              <a:t>ekklesiasterion</a:t>
            </a:r>
            <a:r>
              <a:rPr lang="en-US" baseline="0" dirty="0" smtClean="0">
                <a:uFill>
                  <a:solidFill/>
                </a:uFill>
              </a:rPr>
              <a:t> each displayed three large frescoes; the center fresco on both walls was of Io. Here one sees the fresco on the south wall, Isis receiving Io (PPM VII 837). From </a:t>
            </a:r>
            <a:r>
              <a:rPr lang="de-DE" dirty="0" smtClean="0">
                <a:uFill>
                  <a:solidFill/>
                </a:uFill>
              </a:rPr>
              <a:t>Balch, CD, 248.</a:t>
            </a:r>
            <a:endParaRPr dirty="0">
              <a:uFill>
                <a:solidFill/>
              </a:u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prstGeom prst="rect">
            <a:avLst/>
          </a:prstGeom>
        </p:spPr>
        <p:txBody>
          <a:bodyPr/>
          <a:lstStyle/>
          <a:p>
            <a:pPr lvl="0"/>
            <a:endParaRPr/>
          </a:p>
        </p:txBody>
      </p:sp>
      <p:sp>
        <p:nvSpPr>
          <p:cNvPr id="449" name="Shape 449"/>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lang="en-US" dirty="0" smtClean="0">
                <a:uFill>
                  <a:solidFill/>
                </a:uFill>
              </a:rPr>
              <a:t>Picture from</a:t>
            </a:r>
            <a:r>
              <a:rPr lang="en-US" baseline="0" dirty="0" smtClean="0">
                <a:uFill>
                  <a:solidFill/>
                </a:uFill>
              </a:rPr>
              <a:t> an elite private home with an </a:t>
            </a:r>
            <a:r>
              <a:rPr dirty="0" err="1" smtClean="0">
                <a:uFill>
                  <a:solidFill/>
                </a:uFill>
              </a:rPr>
              <a:t>Ekklesiasterion</a:t>
            </a:r>
            <a:r>
              <a:rPr dirty="0">
                <a:uFill>
                  <a:solidFill/>
                </a:uFill>
              </a:rPr>
              <a:t>, </a:t>
            </a:r>
            <a:r>
              <a:rPr lang="en-US" dirty="0" smtClean="0">
                <a:uFill>
                  <a:solidFill/>
                </a:uFill>
              </a:rPr>
              <a:t>a </a:t>
            </a:r>
            <a:r>
              <a:rPr dirty="0" smtClean="0">
                <a:uFill>
                  <a:solidFill/>
                </a:uFill>
              </a:rPr>
              <a:t>Temple </a:t>
            </a:r>
            <a:r>
              <a:rPr dirty="0">
                <a:uFill>
                  <a:solidFill/>
                </a:uFill>
              </a:rPr>
              <a:t>of Isis (Region VIII 7, 28; PPM VIII 837)</a:t>
            </a:r>
            <a:r>
              <a:rPr dirty="0" smtClean="0">
                <a:uFill>
                  <a:solidFill/>
                </a:uFill>
              </a:rPr>
              <a:t>,</a:t>
            </a:r>
            <a:r>
              <a:rPr lang="en-US" dirty="0" smtClean="0">
                <a:uFill>
                  <a:solidFill/>
                </a:uFill>
              </a:rPr>
              <a:t> Just as</a:t>
            </a:r>
            <a:r>
              <a:rPr lang="en-US" baseline="0" dirty="0" smtClean="0">
                <a:uFill>
                  <a:solidFill/>
                </a:uFill>
              </a:rPr>
              <a:t> Christianity was a competitor of Jewish Synagogues,</a:t>
            </a:r>
            <a:r>
              <a:rPr lang="en-US" dirty="0" smtClean="0">
                <a:uFill>
                  <a:solidFill/>
                </a:uFill>
              </a:rPr>
              <a:t> on</a:t>
            </a:r>
            <a:r>
              <a:rPr lang="en-US" baseline="0" dirty="0" smtClean="0">
                <a:uFill>
                  <a:solidFill/>
                </a:uFill>
              </a:rPr>
              <a:t> the pagan side </a:t>
            </a:r>
            <a:r>
              <a:rPr lang="en-US" dirty="0" smtClean="0">
                <a:uFill>
                  <a:solidFill/>
                </a:uFill>
              </a:rPr>
              <a:t>he religion of Isis was the chief</a:t>
            </a:r>
            <a:r>
              <a:rPr lang="en-US" baseline="0" dirty="0" smtClean="0">
                <a:uFill>
                  <a:solidFill/>
                </a:uFill>
              </a:rPr>
              <a:t> competitor of Christianity during the first 3 centuries AD.</a:t>
            </a:r>
            <a:r>
              <a:rPr dirty="0" smtClean="0">
                <a:uFill>
                  <a:solidFill/>
                </a:uFill>
              </a:rPr>
              <a:t> </a:t>
            </a:r>
            <a:r>
              <a:rPr lang="en-US" dirty="0" smtClean="0">
                <a:uFill>
                  <a:solidFill/>
                </a:uFill>
              </a:rPr>
              <a:t>Wherever</a:t>
            </a:r>
            <a:r>
              <a:rPr lang="en-US" baseline="0" dirty="0" smtClean="0">
                <a:uFill>
                  <a:solidFill/>
                </a:uFill>
              </a:rPr>
              <a:t> Isis temples stood, there Christian Churches began to spring up. </a:t>
            </a:r>
            <a:r>
              <a:rPr lang="en-US" dirty="0" smtClean="0">
                <a:uFill>
                  <a:solidFill/>
                </a:uFill>
              </a:rPr>
              <a:t>T</a:t>
            </a:r>
            <a:r>
              <a:rPr dirty="0" smtClean="0">
                <a:uFill>
                  <a:solidFill/>
                </a:uFill>
              </a:rPr>
              <a:t>he </a:t>
            </a:r>
            <a:r>
              <a:rPr dirty="0">
                <a:uFill>
                  <a:solidFill/>
                </a:uFill>
              </a:rPr>
              <a:t>central fresco on the south wall: Suffering Io taken by the river god to Isis (with cobra on arm). Horos/Harpocrates, son of Isis, on an urn in lower right. Above Isis are a priest and priestis of Isis before an altar. National Archaeological Museum, Naples, inv. 9558</a:t>
            </a:r>
            <a:r>
              <a:rPr dirty="0" smtClean="0">
                <a:uFill>
                  <a:solidFill/>
                </a:uFill>
              </a:rPr>
              <a:t>.</a:t>
            </a:r>
            <a:r>
              <a:rPr lang="en-US" dirty="0" smtClean="0">
                <a:uFill>
                  <a:solidFill/>
                </a:uFill>
              </a:rPr>
              <a:t> Suffering</a:t>
            </a:r>
            <a:r>
              <a:rPr lang="en-US" baseline="0" dirty="0" smtClean="0">
                <a:uFill>
                  <a:solidFill/>
                </a:uFill>
              </a:rPr>
              <a:t> Io is being carried on the shoulders of a river god. Isis is wrapped in a cobra with a crocodile below her feet. The priest carries a </a:t>
            </a:r>
            <a:r>
              <a:rPr lang="en-US" baseline="0" dirty="0" err="1" smtClean="0">
                <a:uFill>
                  <a:solidFill/>
                </a:uFill>
              </a:rPr>
              <a:t>sistrum</a:t>
            </a:r>
            <a:r>
              <a:rPr lang="en-US" baseline="0" dirty="0" smtClean="0">
                <a:uFill>
                  <a:solidFill/>
                </a:uFill>
              </a:rPr>
              <a:t>. Rattling the </a:t>
            </a:r>
            <a:r>
              <a:rPr lang="en-US" baseline="0" dirty="0" err="1" smtClean="0">
                <a:uFill>
                  <a:solidFill/>
                </a:uFill>
              </a:rPr>
              <a:t>sistrum</a:t>
            </a:r>
            <a:r>
              <a:rPr lang="en-US" baseline="0" dirty="0" smtClean="0">
                <a:uFill>
                  <a:solidFill/>
                </a:uFill>
              </a:rPr>
              <a:t> was supposed to signal that the world was now at peace.</a:t>
            </a:r>
            <a:endParaRPr dirty="0">
              <a:uFill>
                <a:solidFill/>
              </a:u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pPr lvl="0"/>
            <a:endParaRPr/>
          </a:p>
        </p:txBody>
      </p:sp>
      <p:sp>
        <p:nvSpPr>
          <p:cNvPr id="121" name="Shape 121"/>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495300" algn="l"/>
                <a:tab pos="952500" algn="l"/>
                <a:tab pos="952500" algn="l"/>
                <a:tab pos="1409700" algn="l"/>
                <a:tab pos="1409700" algn="l"/>
                <a:tab pos="1866900" algn="l"/>
                <a:tab pos="1866900" algn="l"/>
                <a:tab pos="2324100" algn="l"/>
                <a:tab pos="2324100" algn="l"/>
                <a:tab pos="2781300" algn="l"/>
                <a:tab pos="2781300" algn="l"/>
                <a:tab pos="3238500" algn="l"/>
                <a:tab pos="3238500" algn="l"/>
                <a:tab pos="3695700" algn="l"/>
                <a:tab pos="3695700" algn="l"/>
                <a:tab pos="4152900" algn="l"/>
                <a:tab pos="4152900" algn="l"/>
                <a:tab pos="4610100" algn="l"/>
                <a:tab pos="4610100" algn="l"/>
                <a:tab pos="5067300" algn="l"/>
                <a:tab pos="5067300" algn="l"/>
                <a:tab pos="5524500" algn="l"/>
                <a:tab pos="5524500" algn="l"/>
              </a:tabLst>
              <a:defRPr sz="1800"/>
            </a:pPr>
            <a:r>
              <a:rPr sz="1900" b="1">
                <a:uFill>
                  <a:solidFill/>
                </a:uFill>
                <a:latin typeface="Times New Roman"/>
                <a:ea typeface="Times New Roman"/>
                <a:cs typeface="Times New Roman"/>
                <a:sym typeface="Times New Roman"/>
              </a:rPr>
              <a:t>Our tendency to focus on textual tools is natural; we acquire a certain skill at it. However, as Abraham Maslow’s said, “He that is good with a hammer tends to think everything is a nail.” </a:t>
            </a:r>
          </a:p>
          <a:p>
            <a:pPr marL="40639" marR="40639" lvl="0" indent="279400" defTabSz="914400">
              <a:spcBef>
                <a:spcPts val="100"/>
              </a:spcBef>
              <a:buClr>
                <a:srgbClr val="000000"/>
              </a:buClr>
              <a:buFont typeface="Times New Roman"/>
              <a:tabLst>
                <a:tab pos="495300" algn="l"/>
                <a:tab pos="495300" algn="l"/>
                <a:tab pos="952500" algn="l"/>
                <a:tab pos="952500" algn="l"/>
                <a:tab pos="1409700" algn="l"/>
                <a:tab pos="1409700" algn="l"/>
                <a:tab pos="1866900" algn="l"/>
                <a:tab pos="1866900" algn="l"/>
                <a:tab pos="2324100" algn="l"/>
                <a:tab pos="2324100" algn="l"/>
                <a:tab pos="2781300" algn="l"/>
                <a:tab pos="2781300" algn="l"/>
                <a:tab pos="3238500" algn="l"/>
                <a:tab pos="3238500" algn="l"/>
                <a:tab pos="3695700" algn="l"/>
                <a:tab pos="3695700" algn="l"/>
                <a:tab pos="4152900" algn="l"/>
                <a:tab pos="4152900" algn="l"/>
                <a:tab pos="4610100" algn="l"/>
                <a:tab pos="4610100" algn="l"/>
                <a:tab pos="5067300" algn="l"/>
                <a:tab pos="5067300" algn="l"/>
                <a:tab pos="5524500" algn="l"/>
                <a:tab pos="5524500" algn="l"/>
              </a:tabLst>
              <a:defRPr sz="1800"/>
            </a:pPr>
            <a:r>
              <a:rPr sz="1900" b="1">
                <a:uFill>
                  <a:solidFill/>
                </a:uFill>
                <a:latin typeface="Times New Roman"/>
                <a:ea typeface="Times New Roman"/>
                <a:cs typeface="Times New Roman"/>
                <a:sym typeface="Times New Roman"/>
              </a:rPr>
              <a:t>For example, what is the meaning of the phrase “he was taken up” in 1 Timothy 3:16? </a:t>
            </a:r>
          </a:p>
          <a:p>
            <a:pPr marL="40639" marR="40639" lvl="0" indent="279400" defTabSz="914400">
              <a:spcBef>
                <a:spcPts val="100"/>
              </a:spcBef>
              <a:buClr>
                <a:srgbClr val="000000"/>
              </a:buClr>
              <a:buFont typeface="Times New Roman"/>
              <a:tabLst>
                <a:tab pos="495300" algn="l"/>
                <a:tab pos="495300" algn="l"/>
                <a:tab pos="952500" algn="l"/>
                <a:tab pos="952500" algn="l"/>
                <a:tab pos="1409700" algn="l"/>
                <a:tab pos="1409700" algn="l"/>
                <a:tab pos="1866900" algn="l"/>
                <a:tab pos="1866900" algn="l"/>
                <a:tab pos="2324100" algn="l"/>
                <a:tab pos="2324100" algn="l"/>
                <a:tab pos="2781300" algn="l"/>
                <a:tab pos="2781300" algn="l"/>
                <a:tab pos="3238500" algn="l"/>
                <a:tab pos="3238500" algn="l"/>
                <a:tab pos="3695700" algn="l"/>
                <a:tab pos="3695700" algn="l"/>
                <a:tab pos="4152900" algn="l"/>
                <a:tab pos="4152900" algn="l"/>
                <a:tab pos="4610100" algn="l"/>
                <a:tab pos="4610100" algn="l"/>
                <a:tab pos="5067300" algn="l"/>
                <a:tab pos="5067300" algn="l"/>
                <a:tab pos="5524500" algn="l"/>
                <a:tab pos="5524500" algn="l"/>
              </a:tabLst>
              <a:defRPr sz="1800"/>
            </a:pPr>
            <a:r>
              <a:rPr sz="1900" b="1">
                <a:uFill>
                  <a:solidFill/>
                </a:uFill>
                <a:latin typeface="Times New Roman"/>
                <a:ea typeface="Times New Roman"/>
                <a:cs typeface="Times New Roman"/>
                <a:sym typeface="Times New Roman"/>
              </a:rPr>
              <a:t>Nuestra tendencia a centrarnos en las herramientas textuales es natural. Uno adquiere cierta habilidad en ello. Sin embargo, como Abraham Maslow dijo: "El que es bueno con un martillo tiende a pensar que todo es un clavo."</a:t>
            </a:r>
          </a:p>
          <a:p>
            <a:pPr marL="40639" marR="40639" lvl="0" indent="279400" defTabSz="914400">
              <a:spcBef>
                <a:spcPts val="100"/>
              </a:spcBef>
              <a:buClr>
                <a:srgbClr val="000000"/>
              </a:buClr>
              <a:buFont typeface="Times New Roman"/>
              <a:tabLst>
                <a:tab pos="495300" algn="l"/>
                <a:tab pos="495300" algn="l"/>
                <a:tab pos="952500" algn="l"/>
                <a:tab pos="952500" algn="l"/>
                <a:tab pos="1409700" algn="l"/>
                <a:tab pos="1409700" algn="l"/>
                <a:tab pos="1866900" algn="l"/>
                <a:tab pos="1866900" algn="l"/>
                <a:tab pos="2324100" algn="l"/>
                <a:tab pos="2324100" algn="l"/>
                <a:tab pos="2781300" algn="l"/>
                <a:tab pos="2781300" algn="l"/>
                <a:tab pos="3238500" algn="l"/>
                <a:tab pos="3238500" algn="l"/>
                <a:tab pos="3695700" algn="l"/>
                <a:tab pos="3695700" algn="l"/>
                <a:tab pos="4152900" algn="l"/>
                <a:tab pos="4152900" algn="l"/>
                <a:tab pos="4610100" algn="l"/>
                <a:tab pos="4610100" algn="l"/>
                <a:tab pos="5067300" algn="l"/>
                <a:tab pos="5067300" algn="l"/>
                <a:tab pos="5524500" algn="l"/>
                <a:tab pos="5524500" algn="l"/>
              </a:tabLst>
              <a:defRPr sz="1800"/>
            </a:pPr>
            <a:r>
              <a:rPr sz="1900" b="1">
                <a:uFill>
                  <a:solidFill/>
                </a:uFill>
                <a:latin typeface="Times New Roman"/>
                <a:ea typeface="Times New Roman"/>
                <a:cs typeface="Times New Roman"/>
                <a:sym typeface="Times New Roman"/>
              </a:rPr>
              <a:t>Por ejemplo, ¿cuál es el significado de la frase "ha sido recibido en gloria" en 1 Timoteo 3:16? El texto enmascara el referente visual del texto original.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Jesús</a:t>
            </a:r>
            <a:r>
              <a:rPr lang="en-US" dirty="0" smtClean="0"/>
              <a:t> dice: </a:t>
            </a:r>
            <a:r>
              <a:rPr lang="en-US" dirty="0" err="1" smtClean="0"/>
              <a:t>Miren</a:t>
            </a:r>
            <a:r>
              <a:rPr lang="en-US" dirty="0" smtClean="0"/>
              <a:t> lo </a:t>
            </a:r>
            <a:r>
              <a:rPr lang="en-US" dirty="0" err="1" smtClean="0"/>
              <a:t>que</a:t>
            </a:r>
            <a:r>
              <a:rPr lang="en-US" dirty="0" smtClean="0"/>
              <a:t> </a:t>
            </a:r>
            <a:r>
              <a:rPr lang="en-US" dirty="0" err="1" smtClean="0"/>
              <a:t>escuchan</a:t>
            </a:r>
            <a:r>
              <a:rPr lang="en-US" dirty="0" smtClean="0"/>
              <a:t>. (</a:t>
            </a:r>
            <a:r>
              <a:rPr lang="en-US" dirty="0" err="1" smtClean="0"/>
              <a:t>Mc</a:t>
            </a:r>
            <a:r>
              <a:rPr lang="en-US" dirty="0" smtClean="0"/>
              <a:t> 4:24).</a:t>
            </a:r>
            <a:endParaRPr lang="en-US" dirty="0"/>
          </a:p>
        </p:txBody>
      </p:sp>
    </p:spTree>
    <p:extLst>
      <p:ext uri="{BB962C8B-B14F-4D97-AF65-F5344CB8AC3E}">
        <p14:creationId xmlns:p14="http://schemas.microsoft.com/office/powerpoint/2010/main" val="2638786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pPr lvl="0"/>
            <a:endParaRPr/>
          </a:p>
        </p:txBody>
      </p:sp>
      <p:sp>
        <p:nvSpPr>
          <p:cNvPr id="127" name="Shape 127"/>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dirty="0">
                <a:uFill>
                  <a:solidFill/>
                </a:uFill>
              </a:rPr>
              <a:t>Por ejemplo, en este </a:t>
            </a:r>
            <a:r>
              <a:rPr dirty="0" smtClean="0">
                <a:uFill>
                  <a:solidFill/>
                </a:uFill>
              </a:rPr>
              <a:t>texto </a:t>
            </a:r>
            <a:r>
              <a:rPr lang="en-US" dirty="0" smtClean="0">
                <a:uFill>
                  <a:solidFill/>
                </a:uFill>
              </a:rPr>
              <a:t>se podría </a:t>
            </a:r>
            <a:r>
              <a:rPr dirty="0" smtClean="0">
                <a:uFill>
                  <a:solidFill/>
                </a:uFill>
              </a:rPr>
              <a:t>pensar </a:t>
            </a:r>
            <a:r>
              <a:rPr dirty="0">
                <a:uFill>
                  <a:solidFill/>
                </a:uFill>
              </a:rPr>
              <a:t>que “recibido arriba" </a:t>
            </a:r>
            <a:r>
              <a:rPr lang="en-US" dirty="0" smtClean="0">
                <a:uFill>
                  <a:solidFill/>
                </a:uFill>
              </a:rPr>
              <a:t>es </a:t>
            </a:r>
            <a:r>
              <a:rPr dirty="0" smtClean="0">
                <a:uFill>
                  <a:solidFill/>
                </a:uFill>
              </a:rPr>
              <a:t>simplemente </a:t>
            </a:r>
            <a:r>
              <a:rPr dirty="0">
                <a:uFill>
                  <a:solidFill/>
                </a:uFill>
              </a:rPr>
              <a:t>la bienvenida que el Señor recibió al entrar en la gloria. Pero hay dos problemas. Uno es que la palabra griega es </a:t>
            </a:r>
            <a:r>
              <a:rPr dirty="0" smtClean="0">
                <a:uFill>
                  <a:solidFill/>
                </a:uFill>
              </a:rPr>
              <a:t>ἀναλαμβάνω</a:t>
            </a:r>
            <a:r>
              <a:rPr lang="en-US" dirty="0" smtClean="0">
                <a:uFill>
                  <a:solidFill/>
                </a:uFill>
              </a:rPr>
              <a:t> que significa generalmente</a:t>
            </a:r>
            <a:r>
              <a:rPr dirty="0" smtClean="0">
                <a:uFill>
                  <a:solidFill/>
                </a:uFill>
              </a:rPr>
              <a:t> “levantar </a:t>
            </a:r>
            <a:r>
              <a:rPr dirty="0">
                <a:uFill>
                  <a:solidFill/>
                </a:uFill>
              </a:rPr>
              <a:t>con el fin de </a:t>
            </a:r>
            <a:r>
              <a:rPr dirty="0" smtClean="0">
                <a:uFill>
                  <a:solidFill/>
                </a:uFill>
              </a:rPr>
              <a:t>transportar</a:t>
            </a:r>
            <a:r>
              <a:rPr lang="en-US" dirty="0" smtClean="0">
                <a:uFill>
                  <a:solidFill/>
                </a:uFill>
              </a:rPr>
              <a:t>"</a:t>
            </a:r>
            <a:r>
              <a:rPr dirty="0" smtClean="0">
                <a:uFill>
                  <a:solidFill/>
                </a:uFill>
              </a:rPr>
              <a:t>, </a:t>
            </a:r>
            <a:r>
              <a:rPr dirty="0">
                <a:uFill>
                  <a:solidFill/>
                </a:uFill>
              </a:rPr>
              <a:t>o, </a:t>
            </a:r>
            <a:r>
              <a:rPr lang="en-US" dirty="0" smtClean="0">
                <a:uFill>
                  <a:solidFill/>
                </a:uFill>
              </a:rPr>
              <a:t>"</a:t>
            </a:r>
            <a:r>
              <a:rPr dirty="0" smtClean="0">
                <a:uFill>
                  <a:solidFill/>
                </a:uFill>
              </a:rPr>
              <a:t>llevar </a:t>
            </a:r>
            <a:r>
              <a:rPr dirty="0">
                <a:uFill>
                  <a:solidFill/>
                </a:uFill>
              </a:rPr>
              <a:t>consigo a alguien para hacer un viaje largo.” Segundo, en la cultura visual de la época greco-romana, este término refiere a la imagen común de la apoteosis, el proceso por el que los emperadores y otras personas importantes se </a:t>
            </a:r>
            <a:r>
              <a:rPr lang="en-US" dirty="0" smtClean="0">
                <a:uFill>
                  <a:solidFill/>
                </a:uFill>
              </a:rPr>
              <a:t>convertía </a:t>
            </a:r>
            <a:r>
              <a:rPr dirty="0" smtClean="0">
                <a:uFill>
                  <a:solidFill/>
                </a:uFill>
              </a:rPr>
              <a:t>en </a:t>
            </a:r>
            <a:r>
              <a:rPr dirty="0">
                <a:uFill>
                  <a:solidFill/>
                </a:uFill>
              </a:rPr>
              <a:t>dioses, para vivir entre las estrellas.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915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prstGeom prst="rect">
            <a:avLst/>
          </a:prstGeom>
        </p:spPr>
        <p:txBody>
          <a:bodyPr/>
          <a:lstStyle/>
          <a:p>
            <a:pPr lvl="0"/>
            <a:endParaRPr/>
          </a:p>
        </p:txBody>
      </p:sp>
      <p:sp>
        <p:nvSpPr>
          <p:cNvPr id="135" name="Shape 135"/>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Apotheosis of Sabina ascending being carried by a genius (guardian spirit/angel) from the funeral pyre, wife of the emperor Hadrian, seated in a chair. </a:t>
            </a:r>
            <a:r>
              <a:rPr>
                <a:uFill>
                  <a:solidFill/>
                </a:uFill>
                <a:latin typeface="Arial"/>
                <a:ea typeface="Arial"/>
                <a:cs typeface="Arial"/>
                <a:sym typeface="Arial"/>
              </a:rPr>
              <a:t>Apotheosis of Sabina, from the Arco di Portogallo, Rome, marble, c. 5.5' h, Hadrianic period, </a:t>
            </a:r>
            <a:r>
              <a:rPr>
                <a:uFill>
                  <a:solidFill/>
                </a:uFill>
              </a:rPr>
              <a:t>early 2nd cent. A.D. (Palazzo dei Conservatori, Capitloine Museums, Rome)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pPr lvl="0"/>
            <a:endParaRPr/>
          </a:p>
        </p:txBody>
      </p:sp>
      <p:sp>
        <p:nvSpPr>
          <p:cNvPr id="141" name="Shape 141"/>
          <p:cNvSpPr>
            <a:spLocks noGrp="1"/>
          </p:cNvSpPr>
          <p:nvPr>
            <p:ph type="body" sz="quarter" idx="1"/>
          </p:nvPr>
        </p:nvSpPr>
        <p:spPr>
          <a:prstGeom prst="rect">
            <a:avLst/>
          </a:prstGeom>
        </p:spPr>
        <p:txBody>
          <a:bodyPr/>
          <a:lstStyle/>
          <a:p>
            <a:pPr marL="40639" marR="40639" lvl="0" defTabSz="914400">
              <a:buClr>
                <a:srgbClr val="000000"/>
              </a:buClr>
              <a:buFont typeface="Times Roman"/>
              <a:defRPr sz="1800"/>
            </a:pPr>
            <a:r>
              <a:rPr sz="1400">
                <a:uFill>
                  <a:solidFill/>
                </a:uFill>
                <a:latin typeface="Times Roman"/>
                <a:ea typeface="Times Roman"/>
                <a:cs typeface="Times Roman"/>
                <a:sym typeface="Times Roman"/>
              </a:rPr>
              <a:t>One side of the base has a dedicatory inscription (CIL vi.1004), two sides record the funerary decursio or decursus (a ceremony performed by the Roman cavalry), and one side shows the apotheosis or ascent to the gods of the emperor and his wife .</a:t>
            </a:r>
          </a:p>
          <a:p>
            <a:pPr marL="40639" marR="40639" lvl="0" defTabSz="914400">
              <a:buClr>
                <a:srgbClr val="000000"/>
              </a:buClr>
              <a:buFont typeface="Times Roman"/>
              <a:defRPr sz="1800"/>
            </a:pPr>
            <a:r>
              <a:rPr sz="1400">
                <a:uFill>
                  <a:solidFill/>
                </a:uFill>
                <a:latin typeface="Times Roman"/>
                <a:ea typeface="Times Roman"/>
                <a:cs typeface="Times Roman"/>
                <a:sym typeface="Times Roman"/>
              </a:rPr>
              <a:t>Apotheosis scene</a:t>
            </a:r>
          </a:p>
          <a:p>
            <a:pPr marL="40639" marR="40639" lvl="0" defTabSz="914400">
              <a:buClr>
                <a:srgbClr val="000000"/>
              </a:buClr>
              <a:buFont typeface="Times Roman"/>
              <a:defRPr sz="1800"/>
            </a:pPr>
            <a:r>
              <a:rPr sz="1400">
                <a:uFill>
                  <a:solidFill/>
                </a:uFill>
                <a:latin typeface="Times Roman"/>
                <a:ea typeface="Times Roman"/>
                <a:cs typeface="Times Roman"/>
                <a:sym typeface="Times Roman"/>
              </a:rPr>
              <a:t>A winged genius (or sometimes identified as Aion, Eternity) carries Antoninus and his wife Faustina to Heaven. The Emperor holds a scepter crowned with an eagle, whilst eagles also surround them.</a:t>
            </a:r>
          </a:p>
          <a:p>
            <a:pPr marL="40639" marR="40639" lvl="0" defTabSz="914400">
              <a:buClr>
                <a:srgbClr val="000000"/>
              </a:buClr>
              <a:buFont typeface="Times Roman"/>
              <a:defRPr sz="1800"/>
            </a:pPr>
            <a:r>
              <a:rPr sz="1400">
                <a:uFill>
                  <a:solidFill/>
                </a:uFill>
                <a:latin typeface="Times Roman"/>
                <a:ea typeface="Times Roman"/>
                <a:cs typeface="Times Roman"/>
                <a:sym typeface="Times Roman"/>
              </a:rPr>
              <a:t>The personified male figure (left) holding the obelisk represents the Campus Martius. Augustus had placed this obelisk there as a sundial and it was the site of the ritual of the imperial deification. The personified female figure in armor (right) saluting the emperor and empress represents Roma, and her shield depicts the legendary founders of Rome, Romulus and Remus, suckled by a wolf.</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prstGeom prst="rect">
            <a:avLst/>
          </a:prstGeom>
        </p:spPr>
        <p:txBody>
          <a:bodyPr/>
          <a:lstStyle/>
          <a:p>
            <a:pPr lvl="0"/>
            <a:endParaRPr/>
          </a:p>
        </p:txBody>
      </p:sp>
      <p:sp>
        <p:nvSpPr>
          <p:cNvPr id="150" name="Shape 150"/>
          <p:cNvSpPr>
            <a:spLocks noGrp="1"/>
          </p:cNvSpPr>
          <p:nvPr>
            <p:ph type="body" sz="quarter" idx="1"/>
          </p:nvPr>
        </p:nvSpPr>
        <p:spPr>
          <a:prstGeom prst="rect">
            <a:avLst/>
          </a:prstGeom>
        </p:spPr>
        <p:txBody>
          <a:bodyPr/>
          <a:lstStyle/>
          <a:p>
            <a:pPr marL="40639" marR="40639" lvl="0" defTabSz="914400">
              <a:buClr>
                <a:srgbClr val="000000"/>
              </a:buClr>
              <a:buFont typeface="Helvetica"/>
              <a:defRPr sz="1800"/>
            </a:pPr>
            <a:r>
              <a:rPr lang="en-US" sz="1600" dirty="0" err="1" smtClean="0">
                <a:uFill>
                  <a:solidFill/>
                </a:uFill>
                <a:latin typeface="Helvetica"/>
                <a:ea typeface="Helvetica"/>
                <a:cs typeface="Helvetica"/>
                <a:sym typeface="Helvetica"/>
              </a:rPr>
              <a:t>Camafeo</a:t>
            </a:r>
            <a:r>
              <a:rPr lang="en-US" sz="1600" baseline="0" dirty="0" smtClean="0">
                <a:uFill>
                  <a:solidFill/>
                </a:uFill>
                <a:latin typeface="Helvetica"/>
                <a:ea typeface="Helvetica"/>
                <a:cs typeface="Helvetica"/>
                <a:sym typeface="Helvetica"/>
              </a:rPr>
              <a:t> de </a:t>
            </a:r>
            <a:r>
              <a:rPr sz="1600" dirty="0" err="1" smtClean="0">
                <a:uFill>
                  <a:solidFill/>
                </a:uFill>
                <a:latin typeface="Helvetica"/>
                <a:ea typeface="Helvetica"/>
                <a:cs typeface="Helvetica"/>
                <a:sym typeface="Helvetica"/>
              </a:rPr>
              <a:t>ard</a:t>
            </a:r>
            <a:r>
              <a:rPr lang="en-US" sz="1600" dirty="0" err="1" smtClean="0">
                <a:uFill>
                  <a:solidFill/>
                </a:uFill>
                <a:latin typeface="Helvetica"/>
                <a:ea typeface="Helvetica"/>
                <a:cs typeface="Helvetica"/>
                <a:sym typeface="Helvetica"/>
              </a:rPr>
              <a:t>ónice</a:t>
            </a:r>
            <a:r>
              <a:rPr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grabado</a:t>
            </a:r>
            <a:r>
              <a:rPr sz="1600" dirty="0" smtClean="0">
                <a:uFill>
                  <a:solidFill/>
                </a:uFill>
                <a:latin typeface="Helvetica"/>
                <a:ea typeface="Helvetica"/>
                <a:cs typeface="Helvetica"/>
                <a:sym typeface="Helvetica"/>
              </a:rPr>
              <a:t>. </a:t>
            </a:r>
            <a:r>
              <a:rPr sz="1600" dirty="0">
                <a:uFill>
                  <a:solidFill/>
                </a:uFill>
                <a:latin typeface="Helvetica"/>
                <a:ea typeface="Helvetica"/>
                <a:cs typeface="Helvetica"/>
                <a:sym typeface="Helvetica"/>
              </a:rPr>
              <a:t>Apotheosis of </a:t>
            </a:r>
            <a:r>
              <a:rPr lang="en-US" sz="1600" dirty="0" smtClean="0">
                <a:uFill>
                  <a:solidFill/>
                </a:uFill>
                <a:latin typeface="Helvetica"/>
                <a:ea typeface="Helvetica"/>
                <a:cs typeface="Helvetica"/>
                <a:sym typeface="Helvetica"/>
              </a:rPr>
              <a:t>un miembro</a:t>
            </a:r>
            <a:r>
              <a:rPr lang="en-US" sz="1600" baseline="0" dirty="0" smtClean="0">
                <a:uFill>
                  <a:solidFill/>
                </a:uFill>
                <a:latin typeface="Helvetica"/>
                <a:ea typeface="Helvetica"/>
                <a:cs typeface="Helvetica"/>
                <a:sym typeface="Helvetica"/>
              </a:rPr>
              <a:t>  la familia de Augustus</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del primer sigo</a:t>
            </a:r>
            <a:r>
              <a:rPr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Representa</a:t>
            </a:r>
            <a:r>
              <a:rPr lang="en-US" sz="1600" baseline="0" dirty="0" smtClean="0">
                <a:uFill>
                  <a:solidFill/>
                </a:uFill>
                <a:latin typeface="Helvetica"/>
                <a:ea typeface="Helvetica"/>
                <a:cs typeface="Helvetica"/>
                <a:sym typeface="Helvetica"/>
              </a:rPr>
              <a:t> la </a:t>
            </a:r>
            <a:r>
              <a:rPr lang="en-US" sz="1600" baseline="0" dirty="0" err="1" smtClean="0">
                <a:uFill>
                  <a:solidFill/>
                </a:uFill>
                <a:latin typeface="Helvetica"/>
                <a:ea typeface="Helvetica"/>
                <a:cs typeface="Helvetica"/>
                <a:sym typeface="Helvetica"/>
              </a:rPr>
              <a:t>familia</a:t>
            </a:r>
            <a:r>
              <a:rPr lang="en-US" sz="1600" baseline="0" dirty="0" smtClean="0">
                <a:uFill>
                  <a:solidFill/>
                </a:uFill>
                <a:latin typeface="Helvetica"/>
                <a:ea typeface="Helvetica"/>
                <a:cs typeface="Helvetica"/>
                <a:sym typeface="Helvetica"/>
              </a:rPr>
              <a:t> imperial de la </a:t>
            </a:r>
            <a:r>
              <a:rPr lang="en-US" sz="1600" baseline="0" dirty="0" err="1" smtClean="0">
                <a:uFill>
                  <a:solidFill/>
                </a:uFill>
                <a:latin typeface="Helvetica"/>
                <a:ea typeface="Helvetica"/>
                <a:cs typeface="Helvetica"/>
                <a:sym typeface="Helvetica"/>
              </a:rPr>
              <a:t>dinastía</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Juilo</a:t>
            </a:r>
            <a:r>
              <a:rPr lang="en-US" sz="1600" baseline="0" dirty="0" smtClean="0">
                <a:uFill>
                  <a:solidFill/>
                </a:uFill>
                <a:latin typeface="Helvetica"/>
                <a:ea typeface="Helvetica"/>
                <a:cs typeface="Helvetica"/>
                <a:sym typeface="Helvetica"/>
              </a:rPr>
              <a:t>-Claudio. Augustus </a:t>
            </a:r>
            <a:r>
              <a:rPr lang="en-US" sz="1600" baseline="0" dirty="0" err="1" smtClean="0">
                <a:uFill>
                  <a:solidFill/>
                </a:uFill>
                <a:latin typeface="Helvetica"/>
                <a:ea typeface="Helvetica"/>
                <a:cs typeface="Helvetica"/>
                <a:sym typeface="Helvetica"/>
              </a:rPr>
              <a:t>es</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coronado</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por</a:t>
            </a:r>
            <a:r>
              <a:rPr lang="en-US" sz="1600" baseline="0" dirty="0" smtClean="0">
                <a:uFill>
                  <a:solidFill/>
                </a:uFill>
                <a:latin typeface="Helvetica"/>
                <a:ea typeface="Helvetica"/>
                <a:cs typeface="Helvetica"/>
                <a:sym typeface="Helvetica"/>
              </a:rPr>
              <a:t> la </a:t>
            </a:r>
            <a:r>
              <a:rPr lang="en-US" sz="1600" baseline="0" dirty="0" err="1" smtClean="0">
                <a:uFill>
                  <a:solidFill/>
                </a:uFill>
                <a:latin typeface="Helvetica"/>
                <a:ea typeface="Helvetica"/>
                <a:cs typeface="Helvetica"/>
                <a:sym typeface="Helvetica"/>
              </a:rPr>
              <a:t>diosa</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Oikoumene</a:t>
            </a:r>
            <a:r>
              <a:rPr lang="en-US" sz="1600" baseline="0" dirty="0" smtClean="0">
                <a:uFill>
                  <a:solidFill/>
                </a:uFill>
                <a:latin typeface="Helvetica"/>
                <a:ea typeface="Helvetica"/>
                <a:cs typeface="Helvetica"/>
                <a:sym typeface="Helvetica"/>
              </a:rPr>
              <a:t>, la Tierra </a:t>
            </a:r>
            <a:r>
              <a:rPr lang="en-US" sz="1600" baseline="0" dirty="0" err="1" smtClean="0">
                <a:uFill>
                  <a:solidFill/>
                </a:uFill>
                <a:latin typeface="Helvetica"/>
                <a:ea typeface="Helvetica"/>
                <a:cs typeface="Helvetica"/>
                <a:sym typeface="Helvetica"/>
              </a:rPr>
              <a:t>junto</a:t>
            </a:r>
            <a:r>
              <a:rPr lang="en-US" sz="1600" baseline="0" dirty="0" smtClean="0">
                <a:uFill>
                  <a:solidFill/>
                </a:uFill>
                <a:latin typeface="Helvetica"/>
                <a:ea typeface="Helvetica"/>
                <a:cs typeface="Helvetica"/>
                <a:sym typeface="Helvetica"/>
              </a:rPr>
              <a:t> a </a:t>
            </a:r>
            <a:r>
              <a:rPr sz="1600" dirty="0" err="1" smtClean="0">
                <a:uFill>
                  <a:solidFill/>
                </a:uFill>
                <a:latin typeface="Helvetica"/>
                <a:ea typeface="Helvetica"/>
                <a:cs typeface="Helvetica"/>
                <a:sym typeface="Helvetica"/>
              </a:rPr>
              <a:t>Neptun</a:t>
            </a:r>
            <a:r>
              <a:rPr lang="en-US" sz="1600" dirty="0" err="1" smtClean="0">
                <a:uFill>
                  <a:solidFill/>
                </a:uFill>
                <a:latin typeface="Helvetica"/>
                <a:ea typeface="Helvetica"/>
                <a:cs typeface="Helvetica"/>
                <a:sym typeface="Helvetica"/>
              </a:rPr>
              <a:t>o</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y </a:t>
            </a:r>
            <a:r>
              <a:rPr lang="en-US" sz="1600" dirty="0" err="1" smtClean="0">
                <a:uFill>
                  <a:solidFill/>
                </a:uFill>
                <a:latin typeface="Helvetica"/>
                <a:ea typeface="Helvetica"/>
                <a:cs typeface="Helvetica"/>
                <a:sym typeface="Helvetica"/>
              </a:rPr>
              <a:t>Diosa</a:t>
            </a:r>
            <a:r>
              <a:rPr lang="en-US" sz="1600" dirty="0" smtClean="0">
                <a:uFill>
                  <a:solidFill/>
                </a:uFill>
                <a:latin typeface="Helvetica"/>
                <a:ea typeface="Helvetica"/>
                <a:cs typeface="Helvetica"/>
                <a:sym typeface="Helvetica"/>
              </a:rPr>
              <a:t> Madre (con cornucopia)</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a </a:t>
            </a:r>
            <a:r>
              <a:rPr lang="en-US" sz="1600" dirty="0" err="1" smtClean="0">
                <a:uFill>
                  <a:solidFill/>
                </a:uFill>
                <a:latin typeface="Helvetica"/>
                <a:ea typeface="Helvetica"/>
                <a:cs typeface="Helvetica"/>
                <a:sym typeface="Helvetica"/>
              </a:rPr>
              <a:t>su</a:t>
            </a:r>
            <a:r>
              <a:rPr lang="en-US"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lado</a:t>
            </a:r>
            <a:r>
              <a:rPr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Sentado</a:t>
            </a:r>
            <a:r>
              <a:rPr lang="en-US" sz="1600" baseline="0" dirty="0" smtClean="0">
                <a:uFill>
                  <a:solidFill/>
                </a:uFill>
                <a:latin typeface="Helvetica"/>
                <a:ea typeface="Helvetica"/>
                <a:cs typeface="Helvetica"/>
                <a:sym typeface="Helvetica"/>
              </a:rPr>
              <a:t> al </a:t>
            </a:r>
            <a:r>
              <a:rPr lang="en-US" sz="1600" baseline="0" dirty="0" err="1" smtClean="0">
                <a:uFill>
                  <a:solidFill/>
                </a:uFill>
                <a:latin typeface="Helvetica"/>
                <a:ea typeface="Helvetica"/>
                <a:cs typeface="Helvetica"/>
                <a:sym typeface="Helvetica"/>
              </a:rPr>
              <a:t>lado</a:t>
            </a:r>
            <a:r>
              <a:rPr lang="en-US" sz="1600" baseline="0" dirty="0" smtClean="0">
                <a:uFill>
                  <a:solidFill/>
                </a:uFill>
                <a:latin typeface="Helvetica"/>
                <a:ea typeface="Helvetica"/>
                <a:cs typeface="Helvetica"/>
                <a:sym typeface="Helvetica"/>
              </a:rPr>
              <a:t> de Augusto </a:t>
            </a:r>
            <a:r>
              <a:rPr lang="en-US" sz="1600" baseline="0" dirty="0" err="1" smtClean="0">
                <a:uFill>
                  <a:solidFill/>
                </a:uFill>
                <a:latin typeface="Helvetica"/>
                <a:ea typeface="Helvetica"/>
                <a:cs typeface="Helvetica"/>
                <a:sym typeface="Helvetica"/>
              </a:rPr>
              <a:t>es</a:t>
            </a:r>
            <a:r>
              <a:rPr lang="en-US" sz="1600" baseline="0" dirty="0" smtClean="0">
                <a:uFill>
                  <a:solidFill/>
                </a:uFill>
                <a:latin typeface="Helvetica"/>
                <a:ea typeface="Helvetica"/>
                <a:cs typeface="Helvetica"/>
                <a:sym typeface="Helvetica"/>
              </a:rPr>
              <a:t> la </a:t>
            </a:r>
            <a:r>
              <a:rPr lang="en-US" sz="1600" baseline="0" dirty="0" err="1" smtClean="0">
                <a:uFill>
                  <a:solidFill/>
                </a:uFill>
                <a:latin typeface="Helvetica"/>
                <a:ea typeface="Helvetica"/>
                <a:cs typeface="Helvetica"/>
                <a:sym typeface="Helvetica"/>
              </a:rPr>
              <a:t>Diosa</a:t>
            </a:r>
            <a:r>
              <a:rPr lang="en-US" sz="1600" baseline="0" dirty="0" smtClean="0">
                <a:uFill>
                  <a:solidFill/>
                </a:uFill>
                <a:latin typeface="Helvetica"/>
                <a:ea typeface="Helvetica"/>
                <a:cs typeface="Helvetica"/>
                <a:sym typeface="Helvetica"/>
              </a:rPr>
              <a:t> Roma. </a:t>
            </a:r>
            <a:r>
              <a:rPr sz="1600" dirty="0" smtClean="0">
                <a:uFill>
                  <a:solidFill/>
                </a:uFill>
                <a:latin typeface="Helvetica"/>
                <a:ea typeface="Helvetica"/>
                <a:cs typeface="Helvetica"/>
                <a:sym typeface="Helvetica"/>
              </a:rPr>
              <a:t>Tiberius</a:t>
            </a:r>
            <a:r>
              <a:rPr lang="en-US" sz="1600" dirty="0" smtClean="0">
                <a:uFill>
                  <a:solidFill/>
                </a:uFill>
                <a:latin typeface="Helvetica"/>
                <a:ea typeface="Helvetica"/>
                <a:cs typeface="Helvetica"/>
                <a:sym typeface="Helvetica"/>
              </a:rPr>
              <a:t> u otro miembro de la familia</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se</a:t>
            </a:r>
            <a:r>
              <a:rPr lang="en-US" sz="1600" baseline="0" dirty="0" smtClean="0">
                <a:uFill>
                  <a:solidFill/>
                </a:uFill>
                <a:latin typeface="Helvetica"/>
                <a:ea typeface="Helvetica"/>
                <a:cs typeface="Helvetica"/>
                <a:sym typeface="Helvetica"/>
              </a:rPr>
              <a:t> ve sindo recibido en la gloria</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La</a:t>
            </a:r>
            <a:r>
              <a:rPr lang="en-US" sz="1600" baseline="0" dirty="0" smtClean="0">
                <a:uFill>
                  <a:solidFill/>
                </a:uFill>
                <a:latin typeface="Helvetica"/>
                <a:ea typeface="Helvetica"/>
                <a:cs typeface="Helvetica"/>
                <a:sym typeface="Helvetica"/>
              </a:rPr>
              <a:t> victoria </a:t>
            </a:r>
            <a:r>
              <a:rPr lang="en-US" sz="1600" baseline="0" dirty="0" err="1" smtClean="0">
                <a:uFill>
                  <a:solidFill/>
                </a:uFill>
                <a:latin typeface="Helvetica"/>
                <a:ea typeface="Helvetica"/>
                <a:cs typeface="Helvetica"/>
                <a:sym typeface="Helvetica"/>
              </a:rPr>
              <a:t>que</a:t>
            </a:r>
            <a:r>
              <a:rPr lang="en-US" sz="1600" baseline="0" dirty="0" smtClean="0">
                <a:uFill>
                  <a:solidFill/>
                </a:uFill>
                <a:latin typeface="Helvetica"/>
                <a:ea typeface="Helvetica"/>
                <a:cs typeface="Helvetica"/>
                <a:sym typeface="Helvetica"/>
              </a:rPr>
              <a:t> se </a:t>
            </a:r>
            <a:r>
              <a:rPr lang="en-US" sz="1600" baseline="0" dirty="0" err="1" smtClean="0">
                <a:uFill>
                  <a:solidFill/>
                </a:uFill>
                <a:latin typeface="Helvetica"/>
                <a:ea typeface="Helvetica"/>
                <a:cs typeface="Helvetica"/>
                <a:sym typeface="Helvetica"/>
              </a:rPr>
              <a:t>respresenta</a:t>
            </a:r>
            <a:r>
              <a:rPr lang="en-US" sz="1600" baseline="0" dirty="0" smtClean="0">
                <a:uFill>
                  <a:solidFill/>
                </a:uFill>
                <a:latin typeface="Helvetica"/>
                <a:ea typeface="Helvetica"/>
                <a:cs typeface="Helvetica"/>
                <a:sym typeface="Helvetica"/>
              </a:rPr>
              <a:t> en el </a:t>
            </a:r>
            <a:r>
              <a:rPr lang="en-US" sz="1600" baseline="0" dirty="0" err="1" smtClean="0">
                <a:uFill>
                  <a:solidFill/>
                </a:uFill>
                <a:latin typeface="Helvetica"/>
                <a:ea typeface="Helvetica"/>
                <a:cs typeface="Helvetica"/>
                <a:sym typeface="Helvetica"/>
              </a:rPr>
              <a:t>registro</a:t>
            </a:r>
            <a:r>
              <a:rPr lang="en-US" sz="1600" baseline="0" dirty="0" smtClean="0">
                <a:uFill>
                  <a:solidFill/>
                </a:uFill>
                <a:latin typeface="Helvetica"/>
                <a:ea typeface="Helvetica"/>
                <a:cs typeface="Helvetica"/>
                <a:sym typeface="Helvetica"/>
              </a:rPr>
              <a:t> inferior se </a:t>
            </a:r>
            <a:r>
              <a:rPr lang="en-US" sz="1600" dirty="0" err="1" smtClean="0">
                <a:uFill>
                  <a:solidFill/>
                </a:uFill>
                <a:latin typeface="Helvetica"/>
                <a:ea typeface="Helvetica"/>
                <a:cs typeface="Helvetica"/>
                <a:sym typeface="Helvetica"/>
              </a:rPr>
              <a:t>atribuye</a:t>
            </a:r>
            <a:r>
              <a:rPr lang="en-US" sz="1600" baseline="0" dirty="0" smtClean="0">
                <a:uFill>
                  <a:solidFill/>
                </a:uFill>
                <a:latin typeface="Helvetica"/>
                <a:ea typeface="Helvetica"/>
                <a:cs typeface="Helvetica"/>
                <a:sym typeface="Helvetica"/>
              </a:rPr>
              <a:t> a </a:t>
            </a:r>
            <a:r>
              <a:rPr sz="1600" dirty="0" smtClean="0">
                <a:uFill>
                  <a:solidFill/>
                </a:uFill>
                <a:latin typeface="Helvetica"/>
                <a:ea typeface="Helvetica"/>
                <a:cs typeface="Helvetica"/>
                <a:sym typeface="Helvetica"/>
              </a:rPr>
              <a:t>August</a:t>
            </a:r>
            <a:r>
              <a:rPr lang="en-US" sz="1600" dirty="0" smtClean="0">
                <a:uFill>
                  <a:solidFill/>
                </a:uFill>
                <a:latin typeface="Helvetica"/>
                <a:ea typeface="Helvetica"/>
                <a:cs typeface="Helvetica"/>
                <a:sym typeface="Helvetica"/>
              </a:rPr>
              <a:t>o</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y a los </a:t>
            </a:r>
            <a:r>
              <a:rPr lang="en-US" sz="1600" dirty="0" err="1" smtClean="0">
                <a:uFill>
                  <a:solidFill/>
                </a:uFill>
                <a:latin typeface="Helvetica"/>
                <a:ea typeface="Helvetica"/>
                <a:cs typeface="Helvetica"/>
                <a:sym typeface="Helvetica"/>
              </a:rPr>
              <a:t>dioses</a:t>
            </a:r>
            <a:r>
              <a:rPr lang="en-US"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Mercurio</a:t>
            </a:r>
            <a:r>
              <a:rPr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Marte</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y </a:t>
            </a:r>
            <a:r>
              <a:rPr sz="1600" dirty="0" smtClean="0">
                <a:uFill>
                  <a:solidFill/>
                </a:uFill>
                <a:latin typeface="Helvetica"/>
                <a:ea typeface="Helvetica"/>
                <a:cs typeface="Helvetica"/>
                <a:sym typeface="Helvetica"/>
              </a:rPr>
              <a:t>Diana</a:t>
            </a:r>
            <a:r>
              <a:rPr lang="en-US" sz="1600" dirty="0" smtClean="0">
                <a:uFill>
                  <a:solidFill/>
                </a:uFill>
                <a:latin typeface="Helvetica"/>
                <a:ea typeface="Helvetica"/>
                <a:cs typeface="Helvetica"/>
                <a:sym typeface="Helvetica"/>
              </a:rPr>
              <a:t>.</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Éstos</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se </a:t>
            </a:r>
            <a:r>
              <a:rPr lang="en-US" sz="1600" dirty="0" err="1" smtClean="0">
                <a:uFill>
                  <a:solidFill/>
                </a:uFill>
                <a:latin typeface="Helvetica"/>
                <a:ea typeface="Helvetica"/>
                <a:cs typeface="Helvetica"/>
                <a:sym typeface="Helvetica"/>
              </a:rPr>
              <a:t>representan</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dando</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castigo</a:t>
            </a:r>
            <a:r>
              <a:rPr lang="en-US" sz="1600" baseline="0" dirty="0" smtClean="0">
                <a:uFill>
                  <a:solidFill/>
                </a:uFill>
                <a:latin typeface="Helvetica"/>
                <a:ea typeface="Helvetica"/>
                <a:cs typeface="Helvetica"/>
                <a:sym typeface="Helvetica"/>
              </a:rPr>
              <a:t> y </a:t>
            </a:r>
            <a:r>
              <a:rPr lang="en-US" sz="1600" baseline="0" dirty="0" err="1" smtClean="0">
                <a:uFill>
                  <a:solidFill/>
                </a:uFill>
                <a:latin typeface="Helvetica"/>
                <a:ea typeface="Helvetica"/>
                <a:cs typeface="Helvetica"/>
                <a:sym typeface="Helvetica"/>
              </a:rPr>
              <a:t>clemencia</a:t>
            </a:r>
            <a:r>
              <a:rPr lang="en-US" sz="1600" baseline="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a</a:t>
            </a:r>
            <a:r>
              <a:rPr lang="en-US" sz="1600" baseline="0" dirty="0" smtClean="0">
                <a:uFill>
                  <a:solidFill/>
                </a:uFill>
                <a:latin typeface="Helvetica"/>
                <a:ea typeface="Helvetica"/>
                <a:cs typeface="Helvetica"/>
                <a:sym typeface="Helvetica"/>
              </a:rPr>
              <a:t> los </a:t>
            </a:r>
            <a:r>
              <a:rPr lang="en-US" sz="1600" baseline="0" dirty="0" err="1" smtClean="0">
                <a:uFill>
                  <a:solidFill/>
                </a:uFill>
                <a:latin typeface="Helvetica"/>
                <a:ea typeface="Helvetica"/>
                <a:cs typeface="Helvetica"/>
                <a:sym typeface="Helvetica"/>
              </a:rPr>
              <a:t>cautivos</a:t>
            </a:r>
            <a:r>
              <a:rPr sz="1600" dirty="0" smtClean="0">
                <a:uFill>
                  <a:solidFill/>
                </a:uFill>
                <a:latin typeface="Helvetica"/>
                <a:ea typeface="Helvetica"/>
                <a:cs typeface="Helvetica"/>
                <a:sym typeface="Helvetica"/>
              </a:rPr>
              <a:t>. </a:t>
            </a:r>
            <a:r>
              <a:rPr lang="en-US" sz="1600" dirty="0" smtClean="0">
                <a:uFill>
                  <a:solidFill/>
                </a:uFill>
                <a:latin typeface="Helvetica"/>
                <a:ea typeface="Helvetica"/>
                <a:cs typeface="Helvetica"/>
                <a:sym typeface="Helvetica"/>
              </a:rPr>
              <a:t>Los dos </a:t>
            </a:r>
            <a:r>
              <a:rPr lang="en-US" sz="1600" dirty="0" err="1" smtClean="0">
                <a:uFill>
                  <a:solidFill/>
                </a:uFill>
                <a:latin typeface="Helvetica"/>
                <a:ea typeface="Helvetica"/>
                <a:cs typeface="Helvetica"/>
                <a:sym typeface="Helvetica"/>
              </a:rPr>
              <a:t>registros</a:t>
            </a:r>
            <a:r>
              <a:rPr lang="en-US" sz="1600" dirty="0" smtClean="0">
                <a:uFill>
                  <a:solidFill/>
                </a:uFill>
                <a:latin typeface="Helvetica"/>
                <a:ea typeface="Helvetica"/>
                <a:cs typeface="Helvetica"/>
                <a:sym typeface="Helvetica"/>
              </a:rPr>
              <a:t> </a:t>
            </a:r>
            <a:r>
              <a:rPr lang="en-US" sz="1600" dirty="0" err="1" smtClean="0">
                <a:uFill>
                  <a:solidFill/>
                </a:uFill>
                <a:latin typeface="Helvetica"/>
                <a:ea typeface="Helvetica"/>
                <a:cs typeface="Helvetica"/>
                <a:sym typeface="Helvetica"/>
              </a:rPr>
              <a:t>muestran</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que</a:t>
            </a:r>
            <a:r>
              <a:rPr lang="en-US" sz="1600" baseline="0" dirty="0" smtClean="0">
                <a:uFill>
                  <a:solidFill/>
                </a:uFill>
                <a:latin typeface="Helvetica"/>
                <a:ea typeface="Helvetica"/>
                <a:cs typeface="Helvetica"/>
                <a:sym typeface="Helvetica"/>
              </a:rPr>
              <a:t> los </a:t>
            </a:r>
            <a:r>
              <a:rPr lang="en-US" sz="1600" baseline="0" dirty="0" err="1" smtClean="0">
                <a:uFill>
                  <a:solidFill/>
                </a:uFill>
                <a:latin typeface="Helvetica"/>
                <a:ea typeface="Helvetica"/>
                <a:cs typeface="Helvetica"/>
                <a:sym typeface="Helvetica"/>
              </a:rPr>
              <a:t>romanos</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ven</a:t>
            </a:r>
            <a:r>
              <a:rPr lang="en-US" sz="1600" baseline="0" dirty="0" smtClean="0">
                <a:uFill>
                  <a:solidFill/>
                </a:uFill>
                <a:latin typeface="Helvetica"/>
                <a:ea typeface="Helvetica"/>
                <a:cs typeface="Helvetica"/>
                <a:sym typeface="Helvetica"/>
              </a:rPr>
              <a:t> un </a:t>
            </a:r>
            <a:r>
              <a:rPr lang="en-US" sz="1600" baseline="0" dirty="0" err="1" smtClean="0">
                <a:uFill>
                  <a:solidFill/>
                </a:uFill>
                <a:latin typeface="Helvetica"/>
                <a:ea typeface="Helvetica"/>
                <a:cs typeface="Helvetica"/>
                <a:sym typeface="Helvetica"/>
              </a:rPr>
              <a:t>mundo</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espiritual</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que</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maneja</a:t>
            </a:r>
            <a:r>
              <a:rPr lang="en-US" sz="1600" baseline="0" dirty="0" smtClean="0">
                <a:uFill>
                  <a:solidFill/>
                </a:uFill>
                <a:latin typeface="Helvetica"/>
                <a:ea typeface="Helvetica"/>
                <a:cs typeface="Helvetica"/>
                <a:sym typeface="Helvetica"/>
              </a:rPr>
              <a:t> </a:t>
            </a:r>
            <a:r>
              <a:rPr lang="en-US" sz="1600" baseline="0" dirty="0" err="1" smtClean="0">
                <a:uFill>
                  <a:solidFill/>
                </a:uFill>
                <a:latin typeface="Helvetica"/>
                <a:ea typeface="Helvetica"/>
                <a:cs typeface="Helvetica"/>
                <a:sym typeface="Helvetica"/>
              </a:rPr>
              <a:t>asuntos</a:t>
            </a:r>
            <a:r>
              <a:rPr lang="en-US" sz="1600" baseline="0" dirty="0" smtClean="0">
                <a:uFill>
                  <a:solidFill/>
                </a:uFill>
                <a:latin typeface="Helvetica"/>
                <a:ea typeface="Helvetica"/>
                <a:cs typeface="Helvetica"/>
                <a:sym typeface="Helvetica"/>
              </a:rPr>
              <a:t> en el </a:t>
            </a:r>
            <a:r>
              <a:rPr lang="en-US" sz="1600" baseline="0" dirty="0" err="1" smtClean="0">
                <a:uFill>
                  <a:solidFill/>
                </a:uFill>
                <a:latin typeface="Helvetica"/>
                <a:ea typeface="Helvetica"/>
                <a:cs typeface="Helvetica"/>
                <a:sym typeface="Helvetica"/>
              </a:rPr>
              <a:t>mundo</a:t>
            </a:r>
            <a:r>
              <a:rPr lang="en-US" sz="1600" baseline="0" dirty="0" smtClean="0">
                <a:uFill>
                  <a:solidFill/>
                </a:uFill>
                <a:latin typeface="Helvetica"/>
                <a:ea typeface="Helvetica"/>
                <a:cs typeface="Helvetica"/>
                <a:sym typeface="Helvetica"/>
              </a:rPr>
              <a:t> inferior.</a:t>
            </a:r>
          </a:p>
          <a:p>
            <a:pPr marL="40639" marR="40639" lvl="0" defTabSz="914400">
              <a:buClr>
                <a:srgbClr val="000000"/>
              </a:buClr>
              <a:buFont typeface="Helvetica"/>
              <a:defRPr sz="1800"/>
            </a:pPr>
            <a:endParaRPr sz="2200" dirty="0"/>
          </a:p>
          <a:p>
            <a:pPr marL="40639" marR="40639" lvl="0" defTabSz="914400">
              <a:buClr>
                <a:srgbClr val="000000"/>
              </a:buClr>
              <a:buFont typeface="Helvetica"/>
              <a:defRPr sz="1800"/>
            </a:pPr>
            <a:r>
              <a:rPr sz="1600" dirty="0">
                <a:uFill>
                  <a:solidFill/>
                </a:uFill>
                <a:latin typeface="Helvetica"/>
                <a:ea typeface="Helvetica"/>
                <a:cs typeface="Helvetica"/>
                <a:sym typeface="Helvetica"/>
              </a:rPr>
              <a:t>It stands 7½ inches tall with a width of 9 inches and an average thickness of ½ inch. </a:t>
            </a:r>
            <a:r>
              <a:rPr dirty="0">
                <a:uFill>
                  <a:solidFill/>
                </a:uFill>
                <a:latin typeface="Times Roman"/>
                <a:ea typeface="Times Roman"/>
                <a:cs typeface="Times Roman"/>
                <a:sym typeface="Times Roman"/>
              </a:rPr>
              <a:t>The </a:t>
            </a:r>
            <a:r>
              <a:rPr dirty="0">
                <a:uFill>
                  <a:solidFill/>
                </a:uFill>
                <a:latin typeface="Times Roman"/>
                <a:ea typeface="Times Roman"/>
                <a:cs typeface="Times Roman"/>
                <a:sym typeface="Times Roman"/>
                <a:hlinkClick r:id="rId3"/>
              </a:rPr>
              <a:t>Gemma Augustea</a:t>
            </a:r>
            <a:r>
              <a:rPr dirty="0">
                <a:uFill>
                  <a:solidFill/>
                </a:uFill>
                <a:latin typeface="Times Roman"/>
                <a:ea typeface="Times Roman"/>
                <a:cs typeface="Times Roman"/>
                <a:sym typeface="Times Roman"/>
              </a:rPr>
              <a:t>, in the Collection of Greek and Roman Antiquities in the </a:t>
            </a:r>
            <a:r>
              <a:rPr u="sng" dirty="0">
                <a:solidFill>
                  <a:srgbClr val="004CE6"/>
                </a:solidFill>
                <a:uFill>
                  <a:solidFill>
                    <a:srgbClr val="004CE6"/>
                  </a:solidFill>
                </a:uFill>
                <a:latin typeface="Times Roman"/>
                <a:ea typeface="Times Roman"/>
                <a:cs typeface="Times Roman"/>
                <a:sym typeface="Times Roman"/>
              </a:rPr>
              <a:t>Kunsthistorisc</a:t>
            </a:r>
            <a:r>
              <a:rPr dirty="0">
                <a:uFill>
                  <a:solidFill/>
                </a:uFill>
                <a:latin typeface="Times Roman"/>
                <a:ea typeface="Times Roman"/>
                <a:cs typeface="Times Roman"/>
                <a:sym typeface="Times Roman"/>
                <a:hlinkClick r:id="rId4"/>
              </a:rPr>
              <a:t>hes Museum, Vienna. Made</a:t>
            </a:r>
            <a:r>
              <a:rPr dirty="0">
                <a:uFill>
                  <a:solidFill/>
                </a:uFill>
                <a:latin typeface="Times Roman"/>
                <a:ea typeface="Times Roman"/>
                <a:cs typeface="Times Roman"/>
                <a:sym typeface="Times Roman"/>
              </a:rPr>
              <a:t> in 9-12 C.E. Zweischichti</a:t>
            </a:r>
            <a:r>
              <a:rPr dirty="0">
                <a:uFill>
                  <a:solidFill/>
                </a:uFill>
                <a:latin typeface="Times Roman"/>
                <a:ea typeface="Times Roman"/>
                <a:cs typeface="Times Roman"/>
                <a:sym typeface="Times Roman"/>
                <a:hlinkClick r:id="rId5"/>
              </a:rPr>
              <a:t>ger Sa</a:t>
            </a:r>
            <a:r>
              <a:rPr dirty="0">
                <a:uFill>
                  <a:solidFill/>
                </a:uFill>
                <a:latin typeface="Times Roman"/>
                <a:ea typeface="Times Roman"/>
                <a:cs typeface="Times Roman"/>
                <a:sym typeface="Times Roman"/>
              </a:rPr>
              <a:t>ndonyx, Fassung Goldreif, Rückseite in ornamentierter D</a:t>
            </a:r>
          </a:p>
          <a:p>
            <a:pPr marL="40639" marR="40639" lvl="0" defTabSz="914400">
              <a:buClr>
                <a:srgbClr val="004CE6"/>
              </a:buClr>
              <a:buFont typeface="Times Roman"/>
              <a:defRPr sz="1800"/>
            </a:pPr>
            <a:r>
              <a:rPr i="1" u="sng" dirty="0">
                <a:solidFill>
                  <a:srgbClr val="004CE6"/>
                </a:solidFill>
                <a:uFill>
                  <a:solidFill>
                    <a:srgbClr val="004CE6"/>
                  </a:solidFill>
                </a:uFill>
                <a:latin typeface="Times Roman"/>
                <a:ea typeface="Times Roman"/>
                <a:cs typeface="Times Roman"/>
                <a:sym typeface="Times Roman"/>
              </a:rPr>
              <a:t>Dioscurides</a:t>
            </a:r>
            <a:r>
              <a:rPr dirty="0">
                <a:uFill>
                  <a:solidFill/>
                </a:uFill>
                <a:latin typeface="Times Roman"/>
                <a:ea typeface="Times Roman"/>
                <a:cs typeface="Times Roman"/>
                <a:sym typeface="Times Roman"/>
              </a:rPr>
              <a:t> or one of his disciples. Dioscur</a:t>
            </a:r>
            <a:r>
              <a:rPr dirty="0">
                <a:uFill>
                  <a:solidFill/>
                </a:uFill>
                <a:latin typeface="Times Roman"/>
                <a:ea typeface="Times Roman"/>
                <a:cs typeface="Times Roman"/>
                <a:sym typeface="Times Roman"/>
                <a:hlinkClick r:id="rId6"/>
              </a:rPr>
              <a:t>ides was Ca</a:t>
            </a:r>
            <a:r>
              <a:rPr u="sng" dirty="0">
                <a:solidFill>
                  <a:srgbClr val="004CE6"/>
                </a:solidFill>
                <a:uFill>
                  <a:solidFill>
                    <a:srgbClr val="004CE6"/>
                  </a:solidFill>
                </a:uFill>
                <a:latin typeface="Times Roman"/>
                <a:ea typeface="Times Roman"/>
                <a:cs typeface="Times Roman"/>
                <a:sym typeface="Times Roman"/>
              </a:rPr>
              <a:t>esar Augustus</a:t>
            </a:r>
            <a:r>
              <a:rPr dirty="0">
                <a:uFill>
                  <a:solidFill/>
                </a:uFill>
                <a:latin typeface="Times Roman"/>
                <a:ea typeface="Times Roman"/>
                <a:cs typeface="Times Roman"/>
                <a:sym typeface="Times Roman"/>
              </a:rPr>
              <a:t>’ favorite gem cutter, and his work and </a:t>
            </a:r>
            <a:r>
              <a:rPr dirty="0">
                <a:uFill>
                  <a:solidFill/>
                </a:uFill>
                <a:latin typeface="Times Roman"/>
                <a:ea typeface="Times Roman"/>
                <a:cs typeface="Times Roman"/>
                <a:sym typeface="Times Roman"/>
                <a:hlinkClick r:id="rId7"/>
              </a:rPr>
              <a:t>copies of it ar</a:t>
            </a:r>
            <a:r>
              <a:rPr dirty="0">
                <a:uFill>
                  <a:solidFill/>
                </a:uFill>
                <a:latin typeface="Times Roman"/>
                <a:ea typeface="Times Roman"/>
                <a:cs typeface="Times Roman"/>
                <a:sym typeface="Times Roman"/>
              </a:rPr>
              <a:t>e seen from all over the ancient Roman world. The gemma was purported to have been created c. AD 10–20, although some scholars believe it to have been created decades later because of certain interpretations of the depicted scene.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pPr lvl="0"/>
            <a:endParaRPr/>
          </a:p>
        </p:txBody>
      </p:sp>
      <p:sp>
        <p:nvSpPr>
          <p:cNvPr id="162" name="Shape 162"/>
          <p:cNvSpPr>
            <a:spLocks noGrp="1"/>
          </p:cNvSpPr>
          <p:nvPr>
            <p:ph type="body" sz="quarter" idx="1"/>
          </p:nvPr>
        </p:nvSpPr>
        <p:spPr>
          <a:prstGeom prst="rect">
            <a:avLst/>
          </a:prstGeom>
        </p:spPr>
        <p:txBody>
          <a:bodyPr/>
          <a:lstStyle>
            <a:lvl1pPr marL="40639" marR="40639" algn="just" defTabSz="914400">
              <a:lnSpc>
                <a:spcPts val="1900"/>
              </a:lnSpc>
              <a:buClr>
                <a:srgbClr val="232323"/>
              </a:buClr>
              <a:buFont typeface="Helvetica"/>
              <a:defRPr sz="1500">
                <a:solidFill>
                  <a:srgbClr val="232323"/>
                </a:solidFill>
                <a:uFill>
                  <a:solidFill>
                    <a:srgbClr val="232323"/>
                  </a:solidFill>
                </a:uFill>
                <a:latin typeface="ArialUnicodeMS"/>
                <a:ea typeface="ArialUnicodeMS"/>
                <a:cs typeface="ArialUnicodeMS"/>
                <a:sym typeface="ArialUnicodeMS"/>
              </a:defRPr>
            </a:lvl1pPr>
          </a:lstStyle>
          <a:p>
            <a:pPr lvl="0">
              <a:defRPr sz="1800">
                <a:solidFill>
                  <a:srgbClr val="000000"/>
                </a:solidFill>
                <a:uFillTx/>
              </a:defRPr>
            </a:pPr>
            <a:r>
              <a:rPr sz="1500">
                <a:solidFill>
                  <a:srgbClr val="232323"/>
                </a:solidFill>
                <a:uFill>
                  <a:solidFill>
                    <a:srgbClr val="232323"/>
                  </a:solidFill>
                </a:uFill>
              </a:rPr>
              <a:t>Ehud Nezer, Herodion, "One fresco depicted windows opening onto painted landscapes showing what appeared to be a southern Italian farm," noted Roi Porat, Netzer's assistant at the excavations. The unique techniques used here were unknown in the Holy Land so that Italian artists must have been brought over to paint the frescoes.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pPr lvl="0"/>
            <a:endParaRPr/>
          </a:p>
        </p:txBody>
      </p:sp>
      <p:sp>
        <p:nvSpPr>
          <p:cNvPr id="168" name="Shape 168"/>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The battle over symbolism continued. Both Clement of Alexandria and Hippolytus describe Christ textually as he appears here with the victorious attributes of the God of the Sun, Helios. The this painting of Christ victorius is in Vatican catacomb, 2nd-3rd century.  It represents an appropriation of pagan, imperial imagery in the service of Christ, a Christian “despoiling of the Egyptians.”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noRot="1" noChangeAspect="1"/>
          </p:cNvSpPr>
          <p:nvPr>
            <p:ph type="sldImg"/>
          </p:nvPr>
        </p:nvSpPr>
        <p:spPr>
          <a:prstGeom prst="rect">
            <a:avLst/>
          </a:prstGeom>
        </p:spPr>
        <p:txBody>
          <a:bodyPr/>
          <a:lstStyle/>
          <a:p>
            <a:pPr lvl="0"/>
            <a:endParaRPr/>
          </a:p>
        </p:txBody>
      </p:sp>
      <p:sp>
        <p:nvSpPr>
          <p:cNvPr id="172" name="Shape 172"/>
          <p:cNvSpPr>
            <a:spLocks noGrp="1"/>
          </p:cNvSpPr>
          <p:nvPr>
            <p:ph type="body" sz="quarter" idx="1"/>
          </p:nvPr>
        </p:nvSpPr>
        <p:spPr>
          <a:prstGeom prst="rect">
            <a:avLst/>
          </a:prstGeom>
        </p:spPr>
        <p:txBody>
          <a:bodyPr/>
          <a:lstStyle>
            <a:lvl1pPr marL="40639" marR="40639" defTabSz="914400">
              <a:buClr>
                <a:srgbClr val="000000"/>
              </a:buClr>
              <a:buFont typeface="Arial"/>
              <a:defRPr sz="1500">
                <a:uFill>
                  <a:solidFill/>
                </a:uFill>
                <a:latin typeface="Arial"/>
                <a:ea typeface="Arial"/>
                <a:cs typeface="Arial"/>
                <a:sym typeface="Arial"/>
              </a:defRPr>
            </a:lvl1pPr>
          </a:lstStyle>
          <a:p>
            <a:pPr lvl="0">
              <a:defRPr sz="1800">
                <a:uFillTx/>
              </a:defRPr>
            </a:pPr>
            <a:r>
              <a:rPr sz="1500">
                <a:uFill>
                  <a:solidFill/>
                </a:uFill>
              </a:rPr>
              <a:t>But Christians were not the only ones to do so. This floor mosaic from the 5th century Beit Alpha Synagogue show that the Jews made use of the same kind of visual vocabulary to assert both the sovereignty of God over all the forces of nature, including the zodiac.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noRot="1" noChangeAspect="1"/>
          </p:cNvSpPr>
          <p:nvPr>
            <p:ph type="sldImg"/>
          </p:nvPr>
        </p:nvSpPr>
        <p:spPr>
          <a:prstGeom prst="rect">
            <a:avLst/>
          </a:prstGeom>
        </p:spPr>
        <p:txBody>
          <a:bodyPr/>
          <a:lstStyle/>
          <a:p>
            <a:pPr lvl="0"/>
            <a:endParaRPr/>
          </a:p>
        </p:txBody>
      </p:sp>
      <p:sp>
        <p:nvSpPr>
          <p:cNvPr id="176" name="Shape 176"/>
          <p:cNvSpPr>
            <a:spLocks noGrp="1"/>
          </p:cNvSpPr>
          <p:nvPr>
            <p:ph type="body" sz="quarter" idx="1"/>
          </p:nvPr>
        </p:nvSpPr>
        <p:spPr>
          <a:prstGeom prst="rect">
            <a:avLst/>
          </a:prstGeom>
        </p:spPr>
        <p:txBody>
          <a:bodyPr/>
          <a:lstStyle>
            <a:lvl1pPr marL="40639" marR="40639" defTabSz="914400">
              <a:buClr>
                <a:srgbClr val="000000"/>
              </a:buClr>
              <a:buFont typeface="Arial"/>
              <a:defRPr sz="1500">
                <a:uFill>
                  <a:solidFill/>
                </a:uFill>
                <a:latin typeface="Arial"/>
                <a:ea typeface="Arial"/>
                <a:cs typeface="Arial"/>
                <a:sym typeface="Arial"/>
              </a:defRPr>
            </a:lvl1pPr>
          </a:lstStyle>
          <a:p>
            <a:pPr lvl="0">
              <a:defRPr sz="1800">
                <a:uFillTx/>
              </a:defRPr>
            </a:pPr>
            <a:r>
              <a:rPr sz="1500">
                <a:uFill>
                  <a:solidFill/>
                </a:uFill>
              </a:rPr>
              <a:t>These astrological signs, though condemned by the prophets, were widely used as decorative elements in both churches and synagogues of the Byzantine period. The twelve signs are arranged in a circle and accompanied by their Hebrew names. In the center of the zodiac, the sun god Helios is represented seated in a chariot drawn by four horses. The four seasons appear in the corners of the panel in the form of busts of winged women wearing jewels; they are inscribed with the Hebrew months initiating each season: Nisan (spring), Tamuz (summer), Tishri (autumn) and Tevet (winter).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El programa de televisión: La Biblia ilustra muy bien la situación política en el cambio de la era por el dibujo en un incidente descrito</a:t>
            </a:r>
            <a:r>
              <a:rPr lang="es-ES" baseline="0" dirty="0" smtClean="0"/>
              <a:t> por Josefo en</a:t>
            </a:r>
            <a:r>
              <a:rPr lang="es-ES" dirty="0" smtClean="0"/>
              <a:t> </a:t>
            </a:r>
            <a:r>
              <a:rPr lang="es-ES" i="1" dirty="0" smtClean="0"/>
              <a:t>La Guerra Judaica </a:t>
            </a:r>
            <a:r>
              <a:rPr lang="es-ES" dirty="0" smtClean="0"/>
              <a:t>1.33.2 (648-655), la tala de águila de oro sobre la gran puerta:</a:t>
            </a:r>
          </a:p>
          <a:p>
            <a:r>
              <a:rPr lang="es-ES" dirty="0" smtClean="0"/>
              <a:t>2. (648) Además, ahora le pasó entre sus otras calamidades, una sedición popular. Había dos hombres de ciencia en la ciudad [Jerusalén], que se creía el más hábil en las leyes de su país, y estaban en esa cuenta celebrada en muy alta estima en todo el país; estaban, el uno a Judas, hijo de </a:t>
            </a:r>
            <a:r>
              <a:rPr lang="es-ES" dirty="0" err="1" smtClean="0"/>
              <a:t>Séforis</a:t>
            </a:r>
            <a:r>
              <a:rPr lang="es-ES" dirty="0" smtClean="0"/>
              <a:t>, y el otro Matías, hijo de </a:t>
            </a:r>
            <a:r>
              <a:rPr lang="es-ES" dirty="0" err="1" smtClean="0"/>
              <a:t>Margalus</a:t>
            </a:r>
            <a:r>
              <a:rPr lang="es-ES" dirty="0" smtClean="0"/>
              <a:t>. (649) Hubo una gran concurrencia de los jóvenes a estos hombres cuando se expusieron las leyes, y no nos juntamos todos los días una especie de un ejército de como fueron creciendo hasta ser hombres. Ahora, cuando se informó a estos hombres que el rey llevaba lejos de melancolía, y con un temple, cayeron palabras a su conocimiento, la forma en que ahora era un momento muy adecuado para defender la causa de Dios, y para tirar abajo lo que se había erigido contrario a las leyes de su país; (650) ya que era ilegal no debe haber tal cosa en el templo como imágenes, o las caras, o la representación como de cualquier animal que sea. Ahora el rey había puesto un águila de oro sobre la gran puerta del templo, que estos sabios les exhortaban a cortar, y les dijeron que si no debería surgir ningún peligro, era una cosa gloriosa que morir por las leyes de su país; ya que el alma es inmortal, y que un eterno goce de la felicidad se esperan como muerto en esa cuenta; mientras que el mezquino, y los que no eran lo suficientemente sabios como para mostrar un amor justo de sus almas, prefirieron la muerte por una enfermedad, antes de lo que es el resultado de un comportamiento virtuoso. </a:t>
            </a:r>
            <a:br>
              <a:rPr lang="es-ES" dirty="0" smtClean="0"/>
            </a:br>
            <a:r>
              <a:rPr lang="es-ES" dirty="0" smtClean="0"/>
              <a:t/>
            </a:r>
            <a:br>
              <a:rPr lang="es-ES" dirty="0" smtClean="0"/>
            </a:br>
            <a:r>
              <a:rPr lang="es-ES" dirty="0" smtClean="0"/>
              <a:t>Flavio Josefo y William </a:t>
            </a:r>
            <a:r>
              <a:rPr lang="es-ES" dirty="0" err="1" smtClean="0"/>
              <a:t>Whiston</a:t>
            </a:r>
            <a:r>
              <a:rPr lang="es-ES" dirty="0" smtClean="0"/>
              <a:t>, Las obras de Josefo: completo e íntegro (</a:t>
            </a:r>
            <a:r>
              <a:rPr lang="es-ES" dirty="0" err="1" smtClean="0"/>
              <a:t>Peabody</a:t>
            </a:r>
            <a:r>
              <a:rPr lang="es-ES" dirty="0" smtClean="0"/>
              <a:t>: </a:t>
            </a:r>
            <a:r>
              <a:rPr lang="es-ES" dirty="0" err="1" smtClean="0"/>
              <a:t>Hendrickson</a:t>
            </a:r>
            <a:r>
              <a:rPr lang="es-ES" dirty="0" smtClean="0"/>
              <a:t>, 1987).</a:t>
            </a:r>
            <a:endParaRPr lang="en-US" dirty="0"/>
          </a:p>
        </p:txBody>
      </p:sp>
    </p:spTree>
    <p:extLst>
      <p:ext uri="{BB962C8B-B14F-4D97-AF65-F5344CB8AC3E}">
        <p14:creationId xmlns:p14="http://schemas.microsoft.com/office/powerpoint/2010/main" val="1530624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prstGeom prst="rect">
            <a:avLst/>
          </a:prstGeom>
        </p:spPr>
        <p:txBody>
          <a:bodyPr/>
          <a:lstStyle/>
          <a:p>
            <a:pPr lvl="0"/>
            <a:endParaRPr/>
          </a:p>
        </p:txBody>
      </p:sp>
      <p:sp>
        <p:nvSpPr>
          <p:cNvPr id="182" name="Shape 182"/>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In the early third century AD, the Sardis Synagogue took over a basilica of the local gymnasium. The decoration of the synagogue shows that the Jews of this city were comfortable in their environment. The mosaics and other decorations are similar to others found in the city. Through the entryway is pictured a table at which the Torah was likely read.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pPr lvl="0"/>
            <a:endParaRPr/>
          </a:p>
        </p:txBody>
      </p:sp>
      <p:sp>
        <p:nvSpPr>
          <p:cNvPr id="186" name="Shape 186"/>
          <p:cNvSpPr>
            <a:spLocks noGrp="1"/>
          </p:cNvSpPr>
          <p:nvPr>
            <p:ph type="body" sz="quarter" idx="1"/>
          </p:nvPr>
        </p:nvSpPr>
        <p:spPr>
          <a:prstGeom prst="rect">
            <a:avLst/>
          </a:prstGeom>
        </p:spPr>
        <p:txBody>
          <a:bodyPr/>
          <a:lstStyle/>
          <a:p>
            <a:pPr marL="40639" marR="40639" lvl="0" defTabSz="914400">
              <a:spcBef>
                <a:spcPts val="1300"/>
              </a:spcBef>
              <a:buClr>
                <a:srgbClr val="000000"/>
              </a:buClr>
              <a:buFont typeface="Arial"/>
              <a:defRPr sz="1800"/>
            </a:pPr>
            <a:r>
              <a:rPr sz="1600">
                <a:uFill>
                  <a:solidFill/>
                </a:uFill>
                <a:latin typeface="Arial"/>
                <a:ea typeface="Arial"/>
                <a:cs typeface="Arial"/>
                <a:sym typeface="Arial"/>
              </a:rPr>
              <a:t>At the base of the table is an eagle, a well-known symbol of Jupiter and the divine powers that supported the Rome. Here in the Sardis synagogue, the Roman eagle stands with clasped thunderbolts under the table, where the Torah was read. We can assume that the Jewish synagogue re-interpreted this pagan imperial symbol in a way appropriate to Jewish belief.  </a:t>
            </a:r>
          </a:p>
          <a:p>
            <a:pPr marL="40639" marR="40639" lvl="0" defTabSz="914400">
              <a:spcBef>
                <a:spcPts val="1300"/>
              </a:spcBef>
              <a:buClr>
                <a:srgbClr val="000000"/>
              </a:buClr>
              <a:buFont typeface="Arial"/>
              <a:defRPr sz="1800"/>
            </a:pPr>
            <a:r>
              <a:rPr sz="1600" b="1">
                <a:uFill>
                  <a:solidFill/>
                </a:uFill>
                <a:latin typeface="Arial"/>
                <a:ea typeface="Arial"/>
                <a:cs typeface="Arial"/>
                <a:sym typeface="Arial"/>
              </a:rPr>
              <a:t>Source:</a:t>
            </a:r>
            <a:r>
              <a:rPr sz="1600">
                <a:uFill>
                  <a:solidFill/>
                </a:uFill>
                <a:latin typeface="Arial"/>
                <a:ea typeface="Arial"/>
                <a:cs typeface="Arial"/>
                <a:sym typeface="Arial"/>
              </a:rPr>
              <a:t> </a:t>
            </a:r>
            <a:r>
              <a:rPr sz="1600" i="1">
                <a:uFill>
                  <a:solidFill/>
                </a:uFill>
                <a:latin typeface="Arial"/>
                <a:ea typeface="Arial"/>
                <a:cs typeface="Arial"/>
                <a:sym typeface="Arial"/>
              </a:rPr>
              <a:t>Harold Attridge slide collection</a:t>
            </a:r>
            <a:r>
              <a:rPr sz="1600">
                <a:uFill>
                  <a:solidFill/>
                </a:uFill>
                <a:latin typeface="Arial"/>
                <a:ea typeface="Arial"/>
                <a:cs typeface="Arial"/>
                <a:sym typeface="Arial"/>
              </a:rPr>
              <a:t>.</a:t>
            </a:r>
          </a:p>
          <a:p>
            <a:pPr marL="40639" marR="40639" lvl="0" defTabSz="914400">
              <a:spcBef>
                <a:spcPts val="1300"/>
              </a:spcBef>
              <a:buClr>
                <a:srgbClr val="000000"/>
              </a:buClr>
              <a:buFont typeface="Arial"/>
              <a:defRPr sz="1800"/>
            </a:pPr>
            <a:endParaRPr sz="1600">
              <a:uFill>
                <a:solidFill/>
              </a:uFill>
              <a:latin typeface="Arial"/>
              <a:ea typeface="Arial"/>
              <a:cs typeface="Arial"/>
              <a:sym typeface="Arial"/>
            </a:endParaRPr>
          </a:p>
          <a:p>
            <a:pPr marL="40639" marR="40639" lvl="0" defTabSz="914400">
              <a:spcBef>
                <a:spcPts val="1300"/>
              </a:spcBef>
              <a:buClr>
                <a:srgbClr val="000000"/>
              </a:buClr>
              <a:buFont typeface="Arial"/>
              <a:defRPr sz="1800"/>
            </a:pPr>
            <a:endParaRPr sz="1600">
              <a:uFill>
                <a:solidFill/>
              </a:uFill>
              <a:latin typeface="Arial"/>
              <a:ea typeface="Arial"/>
              <a:cs typeface="Arial"/>
              <a:sym typeface="Arial"/>
            </a:endParaRPr>
          </a:p>
          <a:p>
            <a:pPr marL="40639" marR="40639" lvl="0" defTabSz="914400">
              <a:spcBef>
                <a:spcPts val="1300"/>
              </a:spcBef>
              <a:buClr>
                <a:srgbClr val="000000"/>
              </a:buClr>
              <a:buFont typeface="Arial"/>
              <a:defRPr sz="1800"/>
            </a:pPr>
            <a:r>
              <a:rPr sz="1600">
                <a:uFill>
                  <a:solidFill/>
                </a:uFill>
                <a:latin typeface="Arial"/>
                <a:ea typeface="Arial"/>
                <a:cs typeface="Arial"/>
                <a:sym typeface="Arial"/>
              </a:rPr>
              <a:t>Next to the were two paris of stone lions, and outside the synagogue atrium was a massive lydian lion or pair of Lions. Just as the eagle was, among other things, a symbol of Rome, so, too was the lion a figure that loomed large in Sardis’ mythology. The nearby non-Jewish workshops facilitated the dependency upon pagan models.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pPr lvl="0"/>
            <a:endParaRPr/>
          </a:p>
        </p:txBody>
      </p:sp>
      <p:sp>
        <p:nvSpPr>
          <p:cNvPr id="191" name="Shape 191"/>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lang="es-ES" dirty="0" smtClean="0"/>
              <a:t>Un tesoro oculto en el desierto de Judea contenía este cuenco de libación con una escena mitológica que aparece en él. Las caras, especialmente las narices y orejas, se han contagiado de la imagen, dejando intacto el resto. </a:t>
            </a:r>
            <a:br>
              <a:rPr lang="es-ES" dirty="0" smtClean="0"/>
            </a:br>
            <a:r>
              <a:rPr lang="es-ES" dirty="0" err="1" smtClean="0"/>
              <a:t>bAvodah</a:t>
            </a:r>
            <a:r>
              <a:rPr lang="es-ES" dirty="0" smtClean="0"/>
              <a:t> </a:t>
            </a:r>
            <a:r>
              <a:rPr lang="es-ES" dirty="0" err="1" smtClean="0"/>
              <a:t>Zarah</a:t>
            </a:r>
            <a:r>
              <a:rPr lang="es-ES" dirty="0" smtClean="0"/>
              <a:t> 4,4-5 "¿Cómo se puede anularla? [Si] se ha cortado la punta de la oreja, la punta de la nariz, la punta del dedo, si lo ha maltratado, a pesar de que no se rompa [cualquier parte], él ha anulado ella. [Si] que [sólo] escupida en su cara, orinó en frente de ella, raspó él, arrojó excrementos en ello, he aquí, esto no constituye un acto de anulación. </a:t>
            </a:r>
            <a:br>
              <a:rPr lang="es-ES" dirty="0" smtClean="0"/>
            </a:br>
            <a:r>
              <a:rPr lang="es-ES" dirty="0" smtClean="0"/>
              <a:t>Página de </a:t>
            </a:r>
            <a:r>
              <a:rPr lang="es-ES" dirty="0" err="1" smtClean="0"/>
              <a:t>Yigael</a:t>
            </a:r>
            <a:r>
              <a:rPr lang="es-ES" dirty="0" smtClean="0"/>
              <a:t> </a:t>
            </a:r>
            <a:r>
              <a:rPr lang="es-ES" dirty="0" err="1" smtClean="0"/>
              <a:t>Yadin</a:t>
            </a:r>
            <a:r>
              <a:rPr lang="es-ES" dirty="0" smtClean="0"/>
              <a:t>, los hallazgos del Período Bar-</a:t>
            </a:r>
            <a:r>
              <a:rPr lang="es-ES" dirty="0" err="1" smtClean="0"/>
              <a:t>Kokhbah</a:t>
            </a:r>
            <a:r>
              <a:rPr lang="es-ES" dirty="0" smtClean="0"/>
              <a:t> en la Cueva de las Letras, la placa 19.</a:t>
            </a:r>
            <a:endParaRPr dirty="0">
              <a:uFill>
                <a:solidFill/>
              </a:u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pPr lvl="0"/>
            <a:endParaRPr/>
          </a:p>
        </p:txBody>
      </p:sp>
      <p:sp>
        <p:nvSpPr>
          <p:cNvPr id="195" name="Shape 195"/>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How has the Roman eagle been “nullified” for use in the Synagogue?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pPr lvl="0"/>
            <a:endParaRPr/>
          </a:p>
        </p:txBody>
      </p:sp>
      <p:sp>
        <p:nvSpPr>
          <p:cNvPr id="200" name="Shape 200"/>
          <p:cNvSpPr>
            <a:spLocks noGrp="1"/>
          </p:cNvSpPr>
          <p:nvPr>
            <p:ph type="body" sz="quarter" idx="1"/>
          </p:nvPr>
        </p:nvSpPr>
        <p:spPr>
          <a:prstGeom prst="rect">
            <a:avLst/>
          </a:prstGeom>
        </p:spPr>
        <p:txBody>
          <a:bodyPr/>
          <a:lstStyle>
            <a:lvl1pPr>
              <a:defRPr u="sng">
                <a:hlinkClick r:id="rId3"/>
              </a:defRPr>
            </a:lvl1pPr>
          </a:lstStyle>
          <a:p>
            <a:pPr lvl="0">
              <a:defRPr sz="1800" u="none"/>
            </a:pPr>
            <a:r>
              <a:rPr sz="2200" u="sng">
                <a:hlinkClick r:id="rId3"/>
              </a:rPr>
              <a:t>http://upload.wikimedia.org/wikipedia/commons/0/05/Arch_of_Titus_Menorah_22.jpg</a:t>
            </a:r>
            <a:endParaRPr sz="2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0" i="0" u="none" strike="noStrike" baseline="0" dirty="0" err="1" smtClean="0">
                <a:latin typeface="Lucida Grande"/>
                <a:ea typeface="Lucida Grande"/>
                <a:cs typeface="Lucida Grande"/>
                <a:sym typeface="Lucida Grande"/>
              </a:rPr>
              <a:t>Mordechai</a:t>
            </a:r>
            <a:r>
              <a:rPr lang="en-US" sz="2200" b="0" i="0" u="none" strike="noStrike" baseline="0" dirty="0" smtClean="0">
                <a:latin typeface="Lucida Grande"/>
                <a:ea typeface="Lucida Grande"/>
                <a:cs typeface="Lucida Grande"/>
                <a:sym typeface="Lucida Grande"/>
              </a:rPr>
              <a:t> </a:t>
            </a:r>
            <a:r>
              <a:rPr lang="en-US" sz="2200" b="0" i="0" u="none" strike="noStrike" baseline="0" dirty="0" err="1" smtClean="0">
                <a:latin typeface="Lucida Grande"/>
                <a:ea typeface="Lucida Grande"/>
                <a:cs typeface="Lucida Grande"/>
                <a:sym typeface="Lucida Grande"/>
              </a:rPr>
              <a:t>Aviam</a:t>
            </a:r>
            <a:r>
              <a:rPr lang="en-US" sz="2200" b="0" i="0" u="none" strike="noStrike" baseline="0" dirty="0" smtClean="0">
                <a:latin typeface="Lucida Grande"/>
                <a:ea typeface="Lucida Grande"/>
                <a:cs typeface="Lucida Grande"/>
                <a:sym typeface="Lucida Grande"/>
              </a:rPr>
              <a:t>, The Decorated Stone from the Synagogue at </a:t>
            </a:r>
            <a:r>
              <a:rPr lang="en-US" sz="2200" b="0" i="0" u="none" strike="noStrike" baseline="0" dirty="0" err="1" smtClean="0">
                <a:latin typeface="Lucida Grande"/>
                <a:ea typeface="Lucida Grande"/>
                <a:cs typeface="Lucida Grande"/>
                <a:sym typeface="Lucida Grande"/>
              </a:rPr>
              <a:t>Migdal</a:t>
            </a:r>
            <a:r>
              <a:rPr lang="en-US" sz="2200" b="0" i="0" u="none" strike="noStrike" baseline="0" dirty="0" smtClean="0">
                <a:latin typeface="Lucida Grande"/>
                <a:ea typeface="Lucida Grande"/>
                <a:cs typeface="Lucida Grande"/>
                <a:sym typeface="Lucida Grande"/>
              </a:rPr>
              <a:t> “A Holistic Interpretation and a Glimpse into the Life of Galilean Jews at the Time of Jesus,</a:t>
            </a:r>
            <a:r>
              <a:rPr lang="en-US" sz="2200" b="0" i="1" u="none" strike="noStrike" baseline="0" dirty="0" smtClean="0">
                <a:latin typeface="Lucida Grande"/>
                <a:ea typeface="Lucida Grande"/>
                <a:cs typeface="Lucida Grande"/>
                <a:sym typeface="Lucida Grande"/>
              </a:rPr>
              <a:t>” </a:t>
            </a:r>
            <a:r>
              <a:rPr lang="en-US" sz="2200" b="0" i="1" u="none" strike="noStrike" baseline="0" dirty="0" err="1" smtClean="0">
                <a:latin typeface="Lucida Grande"/>
                <a:ea typeface="Lucida Grande"/>
                <a:cs typeface="Lucida Grande"/>
                <a:sym typeface="Lucida Grande"/>
              </a:rPr>
              <a:t>Novum</a:t>
            </a:r>
            <a:r>
              <a:rPr lang="en-US" sz="2200" b="0" i="1" u="none" strike="noStrike" baseline="0" dirty="0" smtClean="0">
                <a:latin typeface="Lucida Grande"/>
                <a:ea typeface="Lucida Grande"/>
                <a:cs typeface="Lucida Grande"/>
                <a:sym typeface="Lucida Grande"/>
              </a:rPr>
              <a:t> </a:t>
            </a:r>
            <a:r>
              <a:rPr lang="en-US" sz="2200" b="0" i="1" u="none" strike="noStrike" baseline="0" dirty="0" err="1" smtClean="0">
                <a:latin typeface="Lucida Grande"/>
                <a:ea typeface="Lucida Grande"/>
                <a:cs typeface="Lucida Grande"/>
                <a:sym typeface="Lucida Grande"/>
              </a:rPr>
              <a:t>Testamentum</a:t>
            </a:r>
            <a:r>
              <a:rPr lang="en-US" sz="2200" b="0" i="0" u="none" strike="noStrike" baseline="0" dirty="0" smtClean="0">
                <a:latin typeface="Lucida Grande"/>
                <a:ea typeface="Lucida Grande"/>
                <a:cs typeface="Lucida Grande"/>
                <a:sym typeface="Lucida Grande"/>
              </a:rPr>
              <a:t> 55 (2013) 205-</a:t>
            </a:r>
            <a:endParaRPr lang="en-US" dirty="0"/>
          </a:p>
        </p:txBody>
      </p:sp>
    </p:spTree>
    <p:extLst>
      <p:ext uri="{BB962C8B-B14F-4D97-AF65-F5344CB8AC3E}">
        <p14:creationId xmlns:p14="http://schemas.microsoft.com/office/powerpoint/2010/main" val="3126471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noRot="1" noChangeAspect="1"/>
          </p:cNvSpPr>
          <p:nvPr>
            <p:ph type="sldImg"/>
          </p:nvPr>
        </p:nvSpPr>
        <p:spPr>
          <a:prstGeom prst="rect">
            <a:avLst/>
          </a:prstGeom>
        </p:spPr>
        <p:txBody>
          <a:bodyPr/>
          <a:lstStyle/>
          <a:p>
            <a:pPr lvl="0"/>
            <a:endParaRPr/>
          </a:p>
        </p:txBody>
      </p:sp>
      <p:sp>
        <p:nvSpPr>
          <p:cNvPr id="208" name="Shape 208"/>
          <p:cNvSpPr>
            <a:spLocks noGrp="1"/>
          </p:cNvSpPr>
          <p:nvPr>
            <p:ph type="body" sz="quarter" idx="1"/>
          </p:nvPr>
        </p:nvSpPr>
        <p:spPr>
          <a:prstGeom prst="rect">
            <a:avLst/>
          </a:prstGeom>
        </p:spPr>
        <p:txBody>
          <a:bodyPr/>
          <a:lstStyle/>
          <a:p>
            <a:pPr lvl="0">
              <a:defRPr sz="1800"/>
            </a:pPr>
            <a:r>
              <a:rPr sz="2200" u="sng">
                <a:hlinkClick r:id="rId3"/>
              </a:rPr>
              <a:t>http://upload.wikimedia.org/wikipedia/commons/0/05/Arch_of_Titus_Menorah_22.jpg</a:t>
            </a:r>
            <a:endParaRPr sz="2200"/>
          </a:p>
          <a:p>
            <a:pPr lvl="0">
              <a:defRPr sz="1800"/>
            </a:pPr>
            <a:r>
              <a:rPr sz="2200"/>
              <a:t>The image of the son of Thetis, half man and have sea serpent would have reminded viewers of the way God’s revelation overcame chaos when the sons of God married the daughters of man, (Gen. 6). Or, it might have been Herod’s artistic statement that the ancient Jewish people were, like the Romans, the offspring of divinity.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prstGeom prst="rect">
            <a:avLst/>
          </a:prstGeom>
        </p:spPr>
        <p:txBody>
          <a:bodyPr/>
          <a:lstStyle/>
          <a:p>
            <a:pPr lvl="0"/>
            <a:endParaRPr/>
          </a:p>
        </p:txBody>
      </p:sp>
      <p:sp>
        <p:nvSpPr>
          <p:cNvPr id="217" name="Shape 217"/>
          <p:cNvSpPr>
            <a:spLocks noGrp="1"/>
          </p:cNvSpPr>
          <p:nvPr>
            <p:ph type="body" sz="quarter" idx="1"/>
          </p:nvPr>
        </p:nvSpPr>
        <p:spPr>
          <a:prstGeom prst="rect">
            <a:avLst/>
          </a:prstGeom>
        </p:spPr>
        <p:txBody>
          <a:bodyPr/>
          <a:lstStyle/>
          <a:p>
            <a:pPr lvl="0" defTabSz="457200">
              <a:lnSpc>
                <a:spcPts val="1800"/>
              </a:lnSpc>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Lst>
              <a:defRPr sz="1800"/>
            </a:pPr>
            <a:r>
              <a:rPr sz="1200">
                <a:solidFill>
                  <a:srgbClr val="3A3A3A"/>
                </a:solidFill>
                <a:latin typeface="Verdana"/>
                <a:ea typeface="Verdana"/>
                <a:cs typeface="Verdana"/>
                <a:sym typeface="Verdana"/>
              </a:rPr>
              <a:t>But perhaps the most interesting theory has been put forward by the Israeli scholar Daniel Sperber, who has proposed that the menorah had </a:t>
            </a:r>
            <a:r>
              <a:rPr sz="1200" i="1">
                <a:solidFill>
                  <a:srgbClr val="3A3A3A"/>
                </a:solidFill>
                <a:latin typeface="Verdana"/>
                <a:ea typeface="Verdana"/>
                <a:cs typeface="Verdana"/>
                <a:sym typeface="Verdana"/>
              </a:rPr>
              <a:t>already </a:t>
            </a:r>
            <a:r>
              <a:rPr sz="1200">
                <a:solidFill>
                  <a:srgbClr val="3A3A3A"/>
                </a:solidFill>
                <a:latin typeface="Verdana"/>
                <a:ea typeface="Verdana"/>
                <a:cs typeface="Verdana"/>
                <a:sym typeface="Verdana"/>
              </a:rPr>
              <a:t>been altered from its authentically original design by the time of the Temple’s destruction. Noting the basic similarity of the dragons on the arch to those on the temple at Didyma, Sperber points to a significant difference: unlike the sea-dragons on the menorah, those at Didyma are ridden by naked nymphs. Perhaps, he suggests, the new pedestal was the brainchild of someone eager to introduce a pagan motif into the Temple while at the same time remaining nominally sensitive to Jewish concerns.</a:t>
            </a:r>
          </a:p>
          <a:p>
            <a:pPr lvl="0" defTabSz="457200">
              <a:lnSpc>
                <a:spcPts val="1800"/>
              </a:lnSpc>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Lst>
              <a:defRPr sz="1800"/>
            </a:pPr>
            <a:r>
              <a:rPr sz="1200">
                <a:solidFill>
                  <a:srgbClr val="3A3A3A"/>
                </a:solidFill>
                <a:latin typeface="Verdana"/>
                <a:ea typeface="Verdana"/>
                <a:cs typeface="Verdana"/>
                <a:sym typeface="Verdana"/>
              </a:rPr>
              <a:t>Who might that have been? The perfect culprit is the man who has served as a villain in both the Jewish and Christian traditions: King Herod, the Idumean dictator and client of Rome who ruled Jerusalem around the time of the birth of Jesus.</a:t>
            </a:r>
          </a:p>
          <a:p>
            <a:pPr lvl="0" defTabSz="457200">
              <a:lnSpc>
                <a:spcPts val="1800"/>
              </a:lnSpc>
              <a:spcBef>
                <a:spcPts val="1000"/>
              </a:spcBef>
              <a:tabLst>
                <a:tab pos="457200" algn="l"/>
                <a:tab pos="914400" algn="l"/>
                <a:tab pos="1371600" algn="l"/>
                <a:tab pos="1828800" algn="l"/>
                <a:tab pos="2286000" algn="l"/>
                <a:tab pos="2743200" algn="l"/>
                <a:tab pos="3200400" algn="l"/>
                <a:tab pos="3657600" algn="l"/>
                <a:tab pos="4114800" algn="l"/>
                <a:tab pos="4572000" algn="l"/>
                <a:tab pos="5029200" algn="l"/>
              </a:tabLst>
              <a:defRPr sz="1800"/>
            </a:pPr>
            <a:r>
              <a:rPr sz="1200">
                <a:solidFill>
                  <a:srgbClr val="3A3A3A"/>
                </a:solidFill>
                <a:latin typeface="Verdana"/>
                <a:ea typeface="Verdana"/>
                <a:cs typeface="Verdana"/>
                <a:sym typeface="Verdana"/>
              </a:rPr>
              <a:t>Herod’s relationship with the Temple was a complex one. On the one hand, all contemporary sources, including the rabbis of the Mishnah, agree that he oversaw a stupendous refurbishing of the Temple Mount, elevating its architectural status into an eighth wonder of the ancient world. On the other hand, the contemporaneous historian Josephus recorded the king’s efforts to Romanize the Temple, as well as the outrage this sparked among his subjects: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prstGeom prst="rect">
            <a:avLst/>
          </a:prstGeom>
        </p:spPr>
        <p:txBody>
          <a:bodyPr/>
          <a:lstStyle/>
          <a:p>
            <a:pPr lvl="0"/>
            <a:endParaRPr/>
          </a:p>
        </p:txBody>
      </p:sp>
      <p:sp>
        <p:nvSpPr>
          <p:cNvPr id="225" name="Shape 225"/>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800"/>
            </a:pPr>
            <a:r>
              <a:rPr sz="1700" b="1">
                <a:uFill>
                  <a:solidFill/>
                </a:uFill>
                <a:latin typeface="Times New Roman"/>
                <a:ea typeface="Times New Roman"/>
                <a:cs typeface="Times New Roman"/>
                <a:sym typeface="Times New Roman"/>
              </a:rPr>
              <a:t>What relationship might have existed between early </a:t>
            </a:r>
            <a:r>
              <a:rPr sz="1700" b="1" i="1">
                <a:uFill>
                  <a:solidFill/>
                </a:uFill>
                <a:latin typeface="Times New Roman"/>
                <a:ea typeface="Times New Roman"/>
                <a:cs typeface="Times New Roman"/>
                <a:sym typeface="Times New Roman"/>
              </a:rPr>
              <a:t>Christian</a:t>
            </a:r>
            <a:r>
              <a:rPr sz="1700" b="1">
                <a:uFill>
                  <a:solidFill/>
                </a:uFill>
                <a:latin typeface="Times New Roman"/>
                <a:ea typeface="Times New Roman"/>
                <a:cs typeface="Times New Roman"/>
                <a:sym typeface="Times New Roman"/>
              </a:rPr>
              <a:t> preaching and the paintings on the walls in the homes in which the gospel was heard. In the milieu of Greek and Roman domestic space, the gospel expanded within a house-church movement.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prstGeom prst="rect">
            <a:avLst/>
          </a:prstGeom>
        </p:spPr>
        <p:txBody>
          <a:bodyPr/>
          <a:lstStyle/>
          <a:p>
            <a:pPr lvl="0"/>
            <a:endParaRPr/>
          </a:p>
        </p:txBody>
      </p:sp>
      <p:sp>
        <p:nvSpPr>
          <p:cNvPr id="229" name="Shape 229"/>
          <p:cNvSpPr>
            <a:spLocks noGrp="1"/>
          </p:cNvSpPr>
          <p:nvPr>
            <p:ph type="body" sz="quarter" idx="1"/>
          </p:nvPr>
        </p:nvSpPr>
        <p:spPr>
          <a:prstGeom prst="rect">
            <a:avLst/>
          </a:prstGeom>
        </p:spPr>
        <p:txBody>
          <a:bodyPr/>
          <a:lstStyle/>
          <a:p>
            <a:pPr marL="40639" marR="40639" lvl="0" indent="279400" defTabSz="914400">
              <a:spcBef>
                <a:spcPts val="100"/>
              </a:spcBef>
              <a:buClr>
                <a:srgbClr val="000000"/>
              </a:buClr>
              <a:buFont typeface="Times New Roman"/>
              <a:tabLst>
                <a:tab pos="495300" algn="l"/>
                <a:tab pos="495300" algn="l"/>
                <a:tab pos="495300" algn="l"/>
                <a:tab pos="952500" algn="l"/>
                <a:tab pos="952500" algn="l"/>
                <a:tab pos="952500" algn="l"/>
                <a:tab pos="1409700" algn="l"/>
                <a:tab pos="1409700" algn="l"/>
                <a:tab pos="1409700" algn="l"/>
                <a:tab pos="1866900" algn="l"/>
                <a:tab pos="1866900" algn="l"/>
                <a:tab pos="1866900" algn="l"/>
                <a:tab pos="2324100" algn="l"/>
                <a:tab pos="2324100" algn="l"/>
                <a:tab pos="2324100" algn="l"/>
                <a:tab pos="2781300" algn="l"/>
                <a:tab pos="2781300" algn="l"/>
                <a:tab pos="2781300" algn="l"/>
                <a:tab pos="3238500" algn="l"/>
                <a:tab pos="3238500" algn="l"/>
                <a:tab pos="3238500" algn="l"/>
                <a:tab pos="3695700" algn="l"/>
                <a:tab pos="3695700" algn="l"/>
                <a:tab pos="3695700" algn="l"/>
                <a:tab pos="4152900" algn="l"/>
                <a:tab pos="4152900" algn="l"/>
                <a:tab pos="4152900" algn="l"/>
                <a:tab pos="4610100" algn="l"/>
                <a:tab pos="4610100" algn="l"/>
                <a:tab pos="4610100" algn="l"/>
                <a:tab pos="5067300" algn="l"/>
                <a:tab pos="5067300" algn="l"/>
                <a:tab pos="0" algn="l"/>
              </a:tabLst>
              <a:defRPr sz="1800"/>
            </a:pPr>
            <a:r>
              <a:rPr sz="1600" b="1">
                <a:uFill>
                  <a:solidFill/>
                </a:uFill>
                <a:latin typeface="Times New Roman"/>
                <a:ea typeface="Times New Roman"/>
                <a:cs typeface="Times New Roman"/>
                <a:sym typeface="Times New Roman"/>
              </a:rPr>
              <a:t>When the Gospel was preached in non-Christian homes, paintings on the walls shouted out the presence of the gods in the through well-known myths. They also reminded the household occupants of the common moral lessons which these myths exemplified. These paintings could represent a basis from which to present the Gospel in culturally relevant ways. However, these images could be used in violent and negative ways. Christians had to be engage in a sort of spiritual warfare that used these household imagery as weapons. For example,</a:t>
            </a:r>
          </a:p>
          <a:p>
            <a:pPr marL="40639" marR="40639" lvl="0" indent="279400" defTabSz="914400">
              <a:spcBef>
                <a:spcPts val="100"/>
              </a:spcBef>
              <a:buClr>
                <a:srgbClr val="000000"/>
              </a:buClr>
              <a:buFont typeface="Times New Roman"/>
              <a:tabLst>
                <a:tab pos="495300" algn="l"/>
                <a:tab pos="495300" algn="l"/>
                <a:tab pos="495300" algn="l"/>
                <a:tab pos="952500" algn="l"/>
                <a:tab pos="952500" algn="l"/>
                <a:tab pos="952500" algn="l"/>
                <a:tab pos="1409700" algn="l"/>
                <a:tab pos="1409700" algn="l"/>
                <a:tab pos="1409700" algn="l"/>
                <a:tab pos="1866900" algn="l"/>
                <a:tab pos="1866900" algn="l"/>
                <a:tab pos="1866900" algn="l"/>
                <a:tab pos="2324100" algn="l"/>
                <a:tab pos="2324100" algn="l"/>
                <a:tab pos="2324100" algn="l"/>
                <a:tab pos="2781300" algn="l"/>
                <a:tab pos="2781300" algn="l"/>
                <a:tab pos="2781300" algn="l"/>
                <a:tab pos="3238500" algn="l"/>
                <a:tab pos="3238500" algn="l"/>
                <a:tab pos="3238500" algn="l"/>
                <a:tab pos="3695700" algn="l"/>
                <a:tab pos="3695700" algn="l"/>
                <a:tab pos="3695700" algn="l"/>
                <a:tab pos="4152900" algn="l"/>
                <a:tab pos="4152900" algn="l"/>
                <a:tab pos="4152900" algn="l"/>
                <a:tab pos="4610100" algn="l"/>
                <a:tab pos="4610100" algn="l"/>
                <a:tab pos="4610100" algn="l"/>
                <a:tab pos="5067300" algn="l"/>
                <a:tab pos="5067300" algn="l"/>
                <a:tab pos="0" algn="l"/>
              </a:tabLst>
              <a:defRPr sz="1800"/>
            </a:pPr>
            <a:endParaRPr sz="1600" b="1">
              <a:uFill>
                <a:solidFill/>
              </a:uFill>
              <a:latin typeface="Times New Roman"/>
              <a:ea typeface="Times New Roman"/>
              <a:cs typeface="Times New Roman"/>
              <a:sym typeface="Times New Roman"/>
            </a:endParaRPr>
          </a:p>
          <a:p>
            <a:pPr marL="40639" marR="40639" lvl="0" indent="279400" defTabSz="914400">
              <a:spcBef>
                <a:spcPts val="100"/>
              </a:spcBef>
              <a:buClr>
                <a:srgbClr val="000000"/>
              </a:buClr>
              <a:buFont typeface="Times New Roman"/>
              <a:tabLst>
                <a:tab pos="495300" algn="l"/>
                <a:tab pos="495300" algn="l"/>
                <a:tab pos="495300" algn="l"/>
                <a:tab pos="952500" algn="l"/>
                <a:tab pos="952500" algn="l"/>
                <a:tab pos="952500" algn="l"/>
                <a:tab pos="1409700" algn="l"/>
                <a:tab pos="1409700" algn="l"/>
                <a:tab pos="1409700" algn="l"/>
                <a:tab pos="1866900" algn="l"/>
                <a:tab pos="1866900" algn="l"/>
                <a:tab pos="1866900" algn="l"/>
                <a:tab pos="2324100" algn="l"/>
                <a:tab pos="2324100" algn="l"/>
                <a:tab pos="2324100" algn="l"/>
                <a:tab pos="2781300" algn="l"/>
                <a:tab pos="2781300" algn="l"/>
                <a:tab pos="2781300" algn="l"/>
                <a:tab pos="3238500" algn="l"/>
                <a:tab pos="3238500" algn="l"/>
                <a:tab pos="3238500" algn="l"/>
                <a:tab pos="3695700" algn="l"/>
                <a:tab pos="3695700" algn="l"/>
                <a:tab pos="3695700" algn="l"/>
                <a:tab pos="4152900" algn="l"/>
                <a:tab pos="4152900" algn="l"/>
                <a:tab pos="4152900" algn="l"/>
                <a:tab pos="4610100" algn="l"/>
                <a:tab pos="4610100" algn="l"/>
                <a:tab pos="4610100" algn="l"/>
                <a:tab pos="5067300" algn="l"/>
                <a:tab pos="5067300" algn="l"/>
                <a:tab pos="0" algn="l"/>
              </a:tabLst>
              <a:defRPr sz="1800"/>
            </a:pPr>
            <a:r>
              <a:rPr sz="1600" b="1">
                <a:uFill>
                  <a:solidFill/>
                </a:uFill>
                <a:latin typeface="Times New Roman"/>
                <a:ea typeface="Times New Roman"/>
                <a:cs typeface="Times New Roman"/>
                <a:sym typeface="Times New Roman"/>
              </a:rPr>
              <a:t>Here, the god Mercury stands nude watching over the punishment of Ixion ordered by a vengeful Zeus and carried out by Haephesustus (in the background). Ixion was accused of violating friendship and guest-host relations by lusting after Hera, the wife of Zeus. Ixion was condemned to be tied to a whirling wheel of fire. (Shades of Johnny Cash!) During the first centuries BC and AD, the styles of domestic art favored allegorical and mythological themes which put on display and reinforced the values of the Lord of the household, the paterfamilias. Stately nudity of this kind often signals that the image represents deity.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noRot="1" noChangeAspect="1"/>
          </p:cNvSpPr>
          <p:nvPr>
            <p:ph type="sldImg"/>
          </p:nvPr>
        </p:nvSpPr>
        <p:spPr>
          <a:prstGeom prst="rect">
            <a:avLst/>
          </a:prstGeom>
        </p:spPr>
        <p:txBody>
          <a:bodyPr/>
          <a:lstStyle/>
          <a:p>
            <a:pPr lvl="0"/>
            <a:endParaRPr/>
          </a:p>
        </p:txBody>
      </p:sp>
      <p:sp>
        <p:nvSpPr>
          <p:cNvPr id="234" name="Shape 234"/>
          <p:cNvSpPr>
            <a:spLocks noGrp="1"/>
          </p:cNvSpPr>
          <p:nvPr>
            <p:ph type="body" sz="quarter" idx="1"/>
          </p:nvPr>
        </p:nvSpPr>
        <p:spPr>
          <a:prstGeom prst="rect">
            <a:avLst/>
          </a:prstGeom>
        </p:spPr>
        <p:txBody>
          <a:bodyPr/>
          <a:lstStyle/>
          <a:p>
            <a:pPr marL="40639" marR="40639" lvl="0" defTabSz="914400">
              <a:buClr>
                <a:srgbClr val="000000"/>
              </a:buClr>
              <a:buFont typeface="Helvetica"/>
              <a:defRPr sz="1800"/>
            </a:pPr>
            <a:r>
              <a:rPr sz="1700">
                <a:uFill>
                  <a:solidFill/>
                </a:uFill>
                <a:latin typeface="ArialUnicodeMS"/>
                <a:ea typeface="ArialUnicodeMS"/>
                <a:cs typeface="ArialUnicodeMS"/>
                <a:sym typeface="ArialUnicodeMS"/>
              </a:rPr>
              <a:t>One first century church father, Clement of Rome, shows his awareness of the same kind of images that appear on the walls of homes in Pompeii and that were used for entertainment purposes in the Roman amphitheater. Clement’s text alludes to the way Roman persecutors, under Nero, forced Christian women to play the mythological role of the nefarious 50 Danaids who were accused of mass murdering their husbands. When Romans staged their executions in this way, they were using the myths to justify their inhuman cruelty.</a:t>
            </a:r>
          </a:p>
          <a:p>
            <a:pPr marL="40639" marR="40639" lvl="0" defTabSz="914400">
              <a:buClr>
                <a:srgbClr val="000000"/>
              </a:buClr>
              <a:buFont typeface="Helvetica"/>
              <a:defRPr sz="1800"/>
            </a:pPr>
            <a:r>
              <a:rPr sz="1700">
                <a:uFill>
                  <a:solidFill/>
                </a:uFill>
                <a:latin typeface="ArialUnicodeMS"/>
                <a:ea typeface="ArialUnicodeMS"/>
                <a:cs typeface="ArialUnicodeMS"/>
                <a:sym typeface="ArialUnicodeMS"/>
              </a:rPr>
              <a:t>The 50 Danaids, daughters of Danaus king of Argos, killed their husbands at his command. They were condemned to Hades for eternity. Their punishment was carry water in leaky vessels for eternity in order to fill a bottomless barrel.</a:t>
            </a:r>
          </a:p>
          <a:p>
            <a:pPr marL="40639" marR="40639" lvl="0" defTabSz="914400">
              <a:buClr>
                <a:srgbClr val="000000"/>
              </a:buClr>
              <a:buFont typeface="Helvetica"/>
              <a:defRPr sz="1800"/>
            </a:pPr>
            <a:endParaRPr sz="1700">
              <a:uFill>
                <a:solidFill/>
              </a:uFill>
              <a:latin typeface="ArialUnicodeMS"/>
              <a:ea typeface="ArialUnicodeMS"/>
              <a:cs typeface="ArialUnicodeMS"/>
              <a:sym typeface="ArialUnicodeMS"/>
            </a:endParaRPr>
          </a:p>
          <a:p>
            <a:pPr marL="40639" marR="40639" lvl="0" defTabSz="914400">
              <a:buClr>
                <a:srgbClr val="000000"/>
              </a:buClr>
              <a:buFont typeface="Helvetica"/>
              <a:defRPr sz="1800"/>
            </a:pPr>
            <a:r>
              <a:rPr sz="1700">
                <a:uFill>
                  <a:solidFill/>
                </a:uFill>
                <a:latin typeface="ArialUnicodeMS"/>
                <a:ea typeface="ArialUnicodeMS"/>
                <a:cs typeface="ArialUnicodeMS"/>
                <a:sym typeface="ArialUnicodeMS"/>
              </a:rPr>
              <a:t>All but Hypermnestra, wife of Lynceus, fulfilled their father's bloody command.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prstGeom prst="rect">
            <a:avLst/>
          </a:prstGeom>
        </p:spPr>
        <p:txBody>
          <a:bodyPr/>
          <a:lstStyle/>
          <a:p>
            <a:pPr lvl="0"/>
            <a:endParaRPr/>
          </a:p>
        </p:txBody>
      </p:sp>
      <p:sp>
        <p:nvSpPr>
          <p:cNvPr id="240" name="Shape 240"/>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Clement highlights the discrepancy between the courage and virtue of these women and villainesses they were forced to portray.</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prstGeom prst="rect">
            <a:avLst/>
          </a:prstGeom>
        </p:spPr>
        <p:txBody>
          <a:bodyPr/>
          <a:lstStyle/>
          <a:p>
            <a:pPr lvl="0"/>
            <a:endParaRPr/>
          </a:p>
        </p:txBody>
      </p:sp>
      <p:sp>
        <p:nvSpPr>
          <p:cNvPr id="246" name="Shape 246"/>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Romans felt that any group who dishonored their gods, endangered the peace that those gods brought. This justified violently oppressing those who did not honor the gods. Here, in a wall painting in Pompeii, Pentheus is murdered by being torn apart by the followers of Bacchus/Dionysus for not honoring the god.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prstGeom prst="rect">
            <a:avLst/>
          </a:prstGeom>
        </p:spPr>
        <p:txBody>
          <a:bodyPr/>
          <a:lstStyle/>
          <a:p>
            <a:pPr lvl="0"/>
            <a:endParaRPr/>
          </a:p>
        </p:txBody>
      </p:sp>
      <p:sp>
        <p:nvSpPr>
          <p:cNvPr id="250" name="Shape 250"/>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Even in the domestic sphere paintings representing the pride in Roman world-wide imperial dominance could be found. Here, in a painting from Pompeii, parents look on in amazement while a young Hercules strangles a serpent representing the barbarian world. The image of Jupiter in the form of an eagle watches with approval.</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prstGeom prst="rect">
            <a:avLst/>
          </a:prstGeom>
        </p:spPr>
        <p:txBody>
          <a:bodyPr/>
          <a:lstStyle/>
          <a:p>
            <a:pPr lvl="0"/>
            <a:endParaRPr/>
          </a:p>
        </p:txBody>
      </p:sp>
      <p:sp>
        <p:nvSpPr>
          <p:cNvPr id="254" name="Shape 254"/>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Outside of the home in the official public displays, imperial imagery prevailed. The empire was one big household, and the emperor was the father of the entire Roman world. Here is the famous Altar of Peace constructed in 9 BC in honor of Augustus. The overarching message of this structure is that Augustus, as the son of god, through his military victories and pious devotion, ushered in a golden age of peace and prosperity. The imagery of the Altar of Peace was well known and replicated throughout the empire.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noRot="1" noChangeAspect="1"/>
          </p:cNvSpPr>
          <p:nvPr>
            <p:ph type="sldImg"/>
          </p:nvPr>
        </p:nvSpPr>
        <p:spPr>
          <a:prstGeom prst="rect">
            <a:avLst/>
          </a:prstGeom>
        </p:spPr>
        <p:txBody>
          <a:bodyPr/>
          <a:lstStyle/>
          <a:p>
            <a:pPr lvl="0"/>
            <a:endParaRPr/>
          </a:p>
        </p:txBody>
      </p:sp>
      <p:sp>
        <p:nvSpPr>
          <p:cNvPr id="258" name="Shape 258"/>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This idyllic image on the Altar of Peace symbolized the bounty of Rome: two semi-nude figures represent the winds or (spirits), one overseeing abundant water supply, the other the pacification of barbarian nations (the wind/spirit sitting upon the dragon of the sea). The animals sitting quietly at her feet indicate the abundance of the earth. Mother Earth sits tending her two children (symbolizing Rome). The entire scene points toward the beginning of a golden age begun by Augustus, the son of god.</a:t>
            </a: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r>
              <a:rPr>
                <a:uFill>
                  <a:solidFill/>
                </a:uFill>
                <a:hlinkClick r:id="rId3"/>
              </a:rPr>
              <a:t>http://www.umehon.maine.edu/images/hon111/forum/Ara_Pacis_Tellus_Relief.jpg</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prstGeom prst="rect">
            <a:avLst/>
          </a:prstGeom>
        </p:spPr>
        <p:txBody>
          <a:bodyPr/>
          <a:lstStyle/>
          <a:p>
            <a:pPr lvl="0"/>
            <a:endParaRPr/>
          </a:p>
        </p:txBody>
      </p:sp>
      <p:sp>
        <p:nvSpPr>
          <p:cNvPr id="264" name="Shape 264"/>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In this passage, Paul personifies “the entire Creation” in a manner analogous to the personification of Mother Earth on the Altar of Peace, but he does so with a subversive twist. For Paul, Creation is not at peace; but rather, is groaning. By implication, he denies that the ridiculous propaganda of the Caesars and says explicitly that “the sons of God” have not yet been openly revealed. This reference is to glorified believers in Jesus Christ at the end of the present age of suffering.</a:t>
            </a: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r>
              <a:rPr>
                <a:uFill>
                  <a:solidFill/>
                </a:uFill>
              </a:rPr>
              <a:t>Robert Jewett, in his commentary on Romans in the Hermeneia series, interprets this text not only in connection with the story of Genesis, but in the light of imperial propaganda, as displayed on the Ara Pacis. Provides an interesting model for contrasting imperial imagery and the New Testament text and shows that Paul consciously contrasts the hope of the Gospel with imperial propaganda of the late 50’s AD.</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noRot="1" noChangeAspect="1"/>
          </p:cNvSpPr>
          <p:nvPr>
            <p:ph type="sldImg"/>
          </p:nvPr>
        </p:nvSpPr>
        <p:spPr>
          <a:prstGeom prst="rect">
            <a:avLst/>
          </a:prstGeom>
        </p:spPr>
        <p:txBody>
          <a:bodyPr/>
          <a:lstStyle/>
          <a:p>
            <a:pPr lvl="0"/>
            <a:endParaRPr/>
          </a:p>
        </p:txBody>
      </p:sp>
      <p:sp>
        <p:nvSpPr>
          <p:cNvPr id="279" name="Shape 279"/>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Another example of</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Shape 283"/>
          <p:cNvSpPr>
            <a:spLocks noGrp="1" noRot="1" noChangeAspect="1"/>
          </p:cNvSpPr>
          <p:nvPr>
            <p:ph type="sldImg"/>
          </p:nvPr>
        </p:nvSpPr>
        <p:spPr>
          <a:prstGeom prst="rect">
            <a:avLst/>
          </a:prstGeom>
        </p:spPr>
        <p:txBody>
          <a:bodyPr/>
          <a:lstStyle/>
          <a:p>
            <a:pPr lvl="0"/>
            <a:endParaRPr/>
          </a:p>
        </p:txBody>
      </p:sp>
      <p:sp>
        <p:nvSpPr>
          <p:cNvPr id="284" name="Shape 284"/>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A number of commentators argue that the “stripping of the body of the flesh” is an reference of the violence of the crucifixion. However, it may also be a reference to the shame and nudity of the cross and to its spiritual power?</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pPr lvl="0"/>
            <a:endParaRPr/>
          </a:p>
        </p:txBody>
      </p:sp>
      <p:sp>
        <p:nvSpPr>
          <p:cNvPr id="289" name="Shape 289"/>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Early Christian representations of the death of Christ on the cross already portray him modestly with a loin cloth and larger than the thieves, emphasizing his deity through size difference. However, in earlier depictions of the crucifixion, the nudity of Christ on the Cross is clearly evident.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prstGeom prst="rect">
            <a:avLst/>
          </a:prstGeom>
        </p:spPr>
        <p:txBody>
          <a:bodyPr/>
          <a:lstStyle/>
          <a:p>
            <a:pPr lvl="0"/>
            <a:endParaRPr/>
          </a:p>
        </p:txBody>
      </p:sp>
      <p:sp>
        <p:nvSpPr>
          <p:cNvPr id="296" name="Shape 296"/>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Roman graffito in a parody of the crucifixion, late 2nd or early 3rd century. The caption reads: “Alexamenos sebe te theon.”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pPr lvl="0"/>
            <a:endParaRPr/>
          </a:p>
        </p:txBody>
      </p:sp>
      <p:sp>
        <p:nvSpPr>
          <p:cNvPr id="302" name="Shape 302"/>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Late 2nd- early 3rd century amulet depicting Christ nude. From the eastern Mediterranean.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prstGeom prst="rect">
            <a:avLst/>
          </a:prstGeom>
        </p:spPr>
        <p:txBody>
          <a:bodyPr/>
          <a:lstStyle/>
          <a:p>
            <a:pPr lvl="0"/>
            <a:endParaRPr/>
          </a:p>
        </p:txBody>
      </p:sp>
      <p:sp>
        <p:nvSpPr>
          <p:cNvPr id="312" name="Shape 312"/>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Thus, Paul, writing to believers in Asia Minor in the 1st century could assume that his audience would naturally think of Christ as nude on the cross. He invites them to identify with the shame of his exposure and the victory of his resurrection. In a great twist of comedic irony, Paul proclaims that those responsible for his death were themselves stripped of their power when they violently exposed Christ to open shame on the Cross.</a:t>
            </a: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r>
              <a:rPr>
                <a:uFill>
                  <a:solidFill/>
                </a:uFill>
              </a:rPr>
              <a:t>Detail from the Column of Trajan, celebrating the victory over the dacians. Roman trophy (Greek, tropaion, a monument of an enemy’s defeat).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noRot="1" noChangeAspect="1"/>
          </p:cNvSpPr>
          <p:nvPr>
            <p:ph type="sldImg"/>
          </p:nvPr>
        </p:nvSpPr>
        <p:spPr>
          <a:prstGeom prst="rect">
            <a:avLst/>
          </a:prstGeom>
        </p:spPr>
        <p:txBody>
          <a:bodyPr/>
          <a:lstStyle/>
          <a:p>
            <a:pPr lvl="0"/>
            <a:endParaRPr/>
          </a:p>
        </p:txBody>
      </p:sp>
      <p:sp>
        <p:nvSpPr>
          <p:cNvPr id="318" name="Shape 318"/>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Column of Trajan</a:t>
            </a:r>
          </a:p>
          <a:p>
            <a:pPr marL="40639" marR="40639" lvl="0" defTabSz="914400">
              <a:buClr>
                <a:srgbClr val="000000"/>
              </a:buClr>
              <a:buFont typeface="Lucida Grande"/>
              <a:defRPr sz="1800"/>
            </a:pPr>
            <a:r>
              <a:rPr>
                <a:uFill>
                  <a:solidFill/>
                </a:uFill>
              </a:rPr>
              <a:t>Squeeze of a gold coin celebrating the victories of Trajan in the east. </a:t>
            </a:r>
            <a:r>
              <a:rPr>
                <a:uFill>
                  <a:solidFill/>
                </a:uFill>
                <a:hlinkClick r:id="rId3"/>
              </a:rPr>
              <a:t>http://www.forumancientcoins.com/numiswiki/view.asp?key=PARTHIA%20CAPTA</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noRot="1" noChangeAspect="1"/>
          </p:cNvSpPr>
          <p:nvPr>
            <p:ph type="sldImg"/>
          </p:nvPr>
        </p:nvSpPr>
        <p:spPr>
          <a:prstGeom prst="rect">
            <a:avLst/>
          </a:prstGeom>
        </p:spPr>
        <p:txBody>
          <a:bodyPr/>
          <a:lstStyle/>
          <a:p>
            <a:pPr lvl="0"/>
            <a:endParaRPr/>
          </a:p>
        </p:txBody>
      </p:sp>
      <p:sp>
        <p:nvSpPr>
          <p:cNvPr id="322" name="Shape 322"/>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This coin was minted within the same decade Gospel of Mark was written, and possibly when Paul penned Colossians.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Shape 327"/>
          <p:cNvSpPr>
            <a:spLocks noGrp="1" noRot="1" noChangeAspect="1"/>
          </p:cNvSpPr>
          <p:nvPr>
            <p:ph type="sldImg"/>
          </p:nvPr>
        </p:nvSpPr>
        <p:spPr>
          <a:prstGeom prst="rect">
            <a:avLst/>
          </a:prstGeom>
        </p:spPr>
        <p:txBody>
          <a:bodyPr/>
          <a:lstStyle/>
          <a:p>
            <a:pPr lvl="0"/>
            <a:endParaRPr/>
          </a:p>
        </p:txBody>
      </p:sp>
      <p:sp>
        <p:nvSpPr>
          <p:cNvPr id="328" name="Shape 328"/>
          <p:cNvSpPr>
            <a:spLocks noGrp="1"/>
          </p:cNvSpPr>
          <p:nvPr>
            <p:ph type="body" sz="quarter" idx="1"/>
          </p:nvPr>
        </p:nvSpPr>
        <p:spPr>
          <a:prstGeom prst="rect">
            <a:avLst/>
          </a:prstGeom>
        </p:spPr>
        <p:txBody>
          <a:bodyPr/>
          <a:lstStyle/>
          <a:p>
            <a:endParaRPr lang="en-US" dirty="0" smtClean="0">
              <a:effectLst/>
            </a:endParaRPr>
          </a:p>
          <a:p>
            <a:pPr rtl="0"/>
            <a:r>
              <a:rPr lang="en-US" dirty="0" err="1" smtClean="0">
                <a:effectLst/>
              </a:rPr>
              <a:t>Lejos</a:t>
            </a:r>
            <a:r>
              <a:rPr lang="en-US" dirty="0" smtClean="0">
                <a:effectLst/>
              </a:rPr>
              <a:t> de </a:t>
            </a:r>
            <a:r>
              <a:rPr lang="en-US" dirty="0" err="1" smtClean="0">
                <a:effectLst/>
              </a:rPr>
              <a:t>contar</a:t>
            </a:r>
            <a:r>
              <a:rPr lang="en-US" dirty="0" smtClean="0">
                <a:effectLst/>
              </a:rPr>
              <a:t> la </a:t>
            </a:r>
            <a:r>
              <a:rPr lang="en-US" dirty="0" err="1" smtClean="0">
                <a:effectLst/>
              </a:rPr>
              <a:t>historia</a:t>
            </a:r>
            <a:r>
              <a:rPr lang="en-US" dirty="0" smtClean="0">
                <a:effectLst/>
              </a:rPr>
              <a:t> de la </a:t>
            </a:r>
            <a:r>
              <a:rPr lang="en-US" dirty="0" err="1" smtClean="0">
                <a:effectLst/>
              </a:rPr>
              <a:t>crucifixión</a:t>
            </a:r>
            <a:r>
              <a:rPr lang="en-US" dirty="0" smtClean="0">
                <a:effectLst/>
              </a:rPr>
              <a:t> </a:t>
            </a:r>
            <a:r>
              <a:rPr lang="en-US" dirty="0" err="1" smtClean="0">
                <a:effectLst/>
              </a:rPr>
              <a:t>como</a:t>
            </a:r>
            <a:r>
              <a:rPr lang="en-US" dirty="0" smtClean="0">
                <a:effectLst/>
              </a:rPr>
              <a:t> un </a:t>
            </a:r>
            <a:r>
              <a:rPr lang="en-US" dirty="0" err="1" smtClean="0">
                <a:effectLst/>
              </a:rPr>
              <a:t>informe</a:t>
            </a:r>
            <a:r>
              <a:rPr lang="en-US" dirty="0" smtClean="0">
                <a:effectLst/>
              </a:rPr>
              <a:t> </a:t>
            </a:r>
            <a:r>
              <a:rPr lang="en-US" dirty="0" err="1" smtClean="0">
                <a:effectLst/>
              </a:rPr>
              <a:t>histórico</a:t>
            </a:r>
            <a:r>
              <a:rPr lang="en-US" dirty="0" smtClean="0">
                <a:effectLst/>
              </a:rPr>
              <a:t> </a:t>
            </a:r>
            <a:r>
              <a:rPr lang="en-US" dirty="0" err="1" smtClean="0">
                <a:effectLst/>
              </a:rPr>
              <a:t>incoloro</a:t>
            </a:r>
            <a:r>
              <a:rPr lang="en-US" dirty="0" smtClean="0">
                <a:effectLst/>
              </a:rPr>
              <a:t>, la </a:t>
            </a:r>
            <a:r>
              <a:rPr lang="en-US" dirty="0" err="1" smtClean="0">
                <a:effectLst/>
              </a:rPr>
              <a:t>narrativa</a:t>
            </a:r>
            <a:r>
              <a:rPr lang="en-US" dirty="0" smtClean="0">
                <a:effectLst/>
              </a:rPr>
              <a:t> de Marcos </a:t>
            </a:r>
            <a:r>
              <a:rPr lang="en-US" dirty="0" err="1" smtClean="0">
                <a:effectLst/>
              </a:rPr>
              <a:t>pinta</a:t>
            </a:r>
            <a:r>
              <a:rPr lang="en-US" dirty="0" smtClean="0">
                <a:effectLst/>
              </a:rPr>
              <a:t> el </a:t>
            </a:r>
            <a:r>
              <a:rPr lang="en-US" dirty="0" err="1" smtClean="0">
                <a:effectLst/>
              </a:rPr>
              <a:t>cuadro</a:t>
            </a:r>
            <a:r>
              <a:rPr lang="en-US" dirty="0" smtClean="0">
                <a:effectLst/>
              </a:rPr>
              <a:t> de la </a:t>
            </a:r>
            <a:r>
              <a:rPr lang="en-US" dirty="0" err="1" smtClean="0">
                <a:effectLst/>
              </a:rPr>
              <a:t>crucifixión</a:t>
            </a:r>
            <a:r>
              <a:rPr lang="en-US" dirty="0" smtClean="0">
                <a:effectLst/>
              </a:rPr>
              <a:t> </a:t>
            </a:r>
            <a:r>
              <a:rPr lang="en-US" dirty="0" err="1" smtClean="0">
                <a:effectLst/>
              </a:rPr>
              <a:t>como</a:t>
            </a:r>
            <a:r>
              <a:rPr lang="en-US" dirty="0" smtClean="0">
                <a:effectLst/>
              </a:rPr>
              <a:t> un </a:t>
            </a:r>
            <a:r>
              <a:rPr lang="en-US" dirty="0" err="1" smtClean="0">
                <a:effectLst/>
              </a:rPr>
              <a:t>momento</a:t>
            </a:r>
            <a:r>
              <a:rPr lang="en-US" dirty="0" smtClean="0">
                <a:effectLst/>
              </a:rPr>
              <a:t> de victoria. La </a:t>
            </a:r>
            <a:r>
              <a:rPr lang="en-US" dirty="0" err="1" smtClean="0">
                <a:effectLst/>
              </a:rPr>
              <a:t>creencia</a:t>
            </a:r>
            <a:r>
              <a:rPr lang="en-US" dirty="0" smtClean="0">
                <a:effectLst/>
              </a:rPr>
              <a:t> de </a:t>
            </a:r>
            <a:r>
              <a:rPr lang="en-US" dirty="0" err="1" smtClean="0">
                <a:effectLst/>
              </a:rPr>
              <a:t>que</a:t>
            </a:r>
            <a:r>
              <a:rPr lang="en-US" dirty="0" smtClean="0">
                <a:effectLst/>
              </a:rPr>
              <a:t> el </a:t>
            </a:r>
            <a:r>
              <a:rPr lang="en-US" dirty="0" err="1" smtClean="0">
                <a:effectLst/>
              </a:rPr>
              <a:t>emperador</a:t>
            </a:r>
            <a:r>
              <a:rPr lang="en-US" dirty="0" smtClean="0">
                <a:effectLst/>
              </a:rPr>
              <a:t> de Roma era el </a:t>
            </a:r>
            <a:r>
              <a:rPr lang="en-US" dirty="0" err="1" smtClean="0">
                <a:effectLst/>
              </a:rPr>
              <a:t>hijo</a:t>
            </a:r>
            <a:r>
              <a:rPr lang="en-US" dirty="0" smtClean="0">
                <a:effectLst/>
              </a:rPr>
              <a:t> de un </a:t>
            </a:r>
            <a:r>
              <a:rPr lang="en-US" dirty="0" err="1" smtClean="0">
                <a:effectLst/>
              </a:rPr>
              <a:t>dios</a:t>
            </a:r>
            <a:r>
              <a:rPr lang="en-US" dirty="0" smtClean="0">
                <a:effectLst/>
              </a:rPr>
              <a:t> era </a:t>
            </a:r>
            <a:r>
              <a:rPr lang="en-US" dirty="0" err="1" smtClean="0">
                <a:effectLst/>
              </a:rPr>
              <a:t>una</a:t>
            </a:r>
            <a:r>
              <a:rPr lang="en-US" dirty="0" smtClean="0">
                <a:effectLst/>
              </a:rPr>
              <a:t> de </a:t>
            </a:r>
            <a:r>
              <a:rPr lang="en-US" dirty="0" err="1" smtClean="0">
                <a:effectLst/>
              </a:rPr>
              <a:t>las</a:t>
            </a:r>
            <a:r>
              <a:rPr lang="en-US" dirty="0" smtClean="0">
                <a:effectLst/>
              </a:rPr>
              <a:t> </a:t>
            </a:r>
            <a:r>
              <a:rPr lang="en-US" dirty="0" err="1" smtClean="0">
                <a:effectLst/>
              </a:rPr>
              <a:t>armas</a:t>
            </a:r>
            <a:r>
              <a:rPr lang="en-US" dirty="0" smtClean="0">
                <a:effectLst/>
              </a:rPr>
              <a:t> </a:t>
            </a:r>
            <a:r>
              <a:rPr lang="en-US" dirty="0" err="1" smtClean="0">
                <a:effectLst/>
              </a:rPr>
              <a:t>más</a:t>
            </a:r>
            <a:r>
              <a:rPr lang="en-US" dirty="0" smtClean="0">
                <a:effectLst/>
              </a:rPr>
              <a:t> </a:t>
            </a:r>
            <a:r>
              <a:rPr lang="en-US" dirty="0" err="1" smtClean="0">
                <a:effectLst/>
              </a:rPr>
              <a:t>potenets</a:t>
            </a:r>
            <a:r>
              <a:rPr lang="en-US" dirty="0" smtClean="0">
                <a:effectLst/>
              </a:rPr>
              <a:t> de la propaganda </a:t>
            </a:r>
            <a:r>
              <a:rPr lang="en-US" dirty="0" err="1" smtClean="0">
                <a:effectLst/>
              </a:rPr>
              <a:t>difundida</a:t>
            </a:r>
            <a:r>
              <a:rPr lang="en-US" dirty="0" smtClean="0">
                <a:effectLst/>
              </a:rPr>
              <a:t> </a:t>
            </a:r>
            <a:r>
              <a:rPr lang="en-US" dirty="0" err="1" smtClean="0">
                <a:effectLst/>
              </a:rPr>
              <a:t>por</a:t>
            </a:r>
            <a:r>
              <a:rPr lang="en-US" dirty="0" smtClean="0">
                <a:effectLst/>
              </a:rPr>
              <a:t> </a:t>
            </a:r>
            <a:r>
              <a:rPr lang="en-US" dirty="0" err="1" smtClean="0">
                <a:effectLst/>
              </a:rPr>
              <a:t>todo</a:t>
            </a:r>
            <a:r>
              <a:rPr lang="en-US" baseline="0" dirty="0" smtClean="0">
                <a:effectLst/>
              </a:rPr>
              <a:t> el </a:t>
            </a:r>
            <a:r>
              <a:rPr lang="en-US" baseline="0" dirty="0" err="1" smtClean="0">
                <a:effectLst/>
              </a:rPr>
              <a:t>imperio</a:t>
            </a:r>
            <a:r>
              <a:rPr lang="en-US" dirty="0" smtClean="0">
                <a:effectLst/>
              </a:rPr>
              <a:t> Roma. Al </a:t>
            </a:r>
            <a:r>
              <a:rPr lang="en-US" dirty="0" err="1" smtClean="0">
                <a:effectLst/>
              </a:rPr>
              <a:t>informar</a:t>
            </a:r>
            <a:r>
              <a:rPr lang="en-US" baseline="0" dirty="0" smtClean="0">
                <a:effectLst/>
              </a:rPr>
              <a:t> </a:t>
            </a:r>
            <a:r>
              <a:rPr lang="en-US" baseline="0" dirty="0" err="1" smtClean="0">
                <a:effectLst/>
              </a:rPr>
              <a:t>su</a:t>
            </a:r>
            <a:r>
              <a:rPr lang="en-US" baseline="0" dirty="0" smtClean="0">
                <a:effectLst/>
              </a:rPr>
              <a:t> </a:t>
            </a:r>
            <a:r>
              <a:rPr lang="en-US" baseline="0" dirty="0" err="1" smtClean="0">
                <a:effectLst/>
              </a:rPr>
              <a:t>audiencia</a:t>
            </a:r>
            <a:r>
              <a:rPr lang="en-US" dirty="0" smtClean="0">
                <a:effectLst/>
              </a:rPr>
              <a:t> </a:t>
            </a:r>
            <a:r>
              <a:rPr lang="en-US" dirty="0" err="1" smtClean="0">
                <a:effectLst/>
              </a:rPr>
              <a:t>que</a:t>
            </a:r>
            <a:r>
              <a:rPr lang="en-US" dirty="0" smtClean="0">
                <a:effectLst/>
              </a:rPr>
              <a:t> el </a:t>
            </a:r>
            <a:r>
              <a:rPr lang="en-US" dirty="0" err="1" smtClean="0">
                <a:effectLst/>
              </a:rPr>
              <a:t>centurión</a:t>
            </a:r>
            <a:r>
              <a:rPr lang="en-US" dirty="0" smtClean="0">
                <a:effectLst/>
              </a:rPr>
              <a:t> </a:t>
            </a:r>
            <a:r>
              <a:rPr lang="en-US" dirty="0" err="1" smtClean="0">
                <a:effectLst/>
              </a:rPr>
              <a:t>romano</a:t>
            </a:r>
            <a:r>
              <a:rPr lang="en-US" dirty="0" smtClean="0">
                <a:effectLst/>
              </a:rPr>
              <a:t> </a:t>
            </a:r>
            <a:r>
              <a:rPr lang="en-US" dirty="0" err="1" smtClean="0">
                <a:effectLst/>
              </a:rPr>
              <a:t>confesó</a:t>
            </a:r>
            <a:r>
              <a:rPr lang="en-US" dirty="0" smtClean="0">
                <a:effectLst/>
              </a:rPr>
              <a:t> a Cristo </a:t>
            </a:r>
            <a:r>
              <a:rPr lang="en-US" dirty="0" err="1" smtClean="0">
                <a:effectLst/>
              </a:rPr>
              <a:t>como</a:t>
            </a:r>
            <a:r>
              <a:rPr lang="en-US" dirty="0" smtClean="0">
                <a:effectLst/>
              </a:rPr>
              <a:t> el </a:t>
            </a:r>
            <a:r>
              <a:rPr lang="en-US" dirty="0" err="1" smtClean="0">
                <a:effectLst/>
              </a:rPr>
              <a:t>Hijo</a:t>
            </a:r>
            <a:r>
              <a:rPr lang="en-US" dirty="0" smtClean="0">
                <a:effectLst/>
              </a:rPr>
              <a:t> de Dios, </a:t>
            </a:r>
            <a:r>
              <a:rPr lang="en-US" dirty="0" err="1" smtClean="0">
                <a:effectLst/>
              </a:rPr>
              <a:t>mientras</a:t>
            </a:r>
            <a:r>
              <a:rPr lang="en-US" dirty="0" smtClean="0">
                <a:effectLst/>
              </a:rPr>
              <a:t> </a:t>
            </a:r>
            <a:r>
              <a:rPr lang="en-US" dirty="0" err="1" smtClean="0">
                <a:effectLst/>
              </a:rPr>
              <a:t>estaba</a:t>
            </a:r>
            <a:r>
              <a:rPr lang="en-US" baseline="0" dirty="0" smtClean="0">
                <a:effectLst/>
              </a:rPr>
              <a:t> </a:t>
            </a:r>
            <a:r>
              <a:rPr lang="en-US" baseline="0" dirty="0" err="1" smtClean="0">
                <a:effectLst/>
              </a:rPr>
              <a:t>delante</a:t>
            </a:r>
            <a:r>
              <a:rPr lang="en-US" baseline="0" dirty="0" smtClean="0">
                <a:effectLst/>
              </a:rPr>
              <a:t> de </a:t>
            </a:r>
            <a:r>
              <a:rPr lang="en-US" baseline="0" dirty="0" err="1" smtClean="0">
                <a:effectLst/>
              </a:rPr>
              <a:t>él</a:t>
            </a:r>
            <a:r>
              <a:rPr lang="en-US" dirty="0" smtClean="0">
                <a:effectLst/>
              </a:rPr>
              <a:t>, Mark </a:t>
            </a:r>
            <a:r>
              <a:rPr lang="en-US" dirty="0" err="1" smtClean="0">
                <a:effectLst/>
              </a:rPr>
              <a:t>invita</a:t>
            </a:r>
            <a:r>
              <a:rPr lang="en-US" dirty="0" smtClean="0">
                <a:effectLst/>
              </a:rPr>
              <a:t> a </a:t>
            </a:r>
            <a:r>
              <a:rPr lang="en-US" dirty="0" err="1" smtClean="0">
                <a:effectLst/>
              </a:rPr>
              <a:t>su</a:t>
            </a:r>
            <a:r>
              <a:rPr lang="en-US" dirty="0" smtClean="0">
                <a:effectLst/>
              </a:rPr>
              <a:t> </a:t>
            </a:r>
            <a:r>
              <a:rPr lang="en-US" dirty="0" err="1" smtClean="0">
                <a:effectLst/>
              </a:rPr>
              <a:t>audiencia</a:t>
            </a:r>
            <a:r>
              <a:rPr lang="en-US" dirty="0" smtClean="0">
                <a:effectLst/>
              </a:rPr>
              <a:t> a </a:t>
            </a:r>
            <a:r>
              <a:rPr lang="en-US" dirty="0" err="1" smtClean="0">
                <a:effectLst/>
              </a:rPr>
              <a:t>ver</a:t>
            </a:r>
            <a:r>
              <a:rPr lang="en-US" dirty="0" smtClean="0">
                <a:effectLst/>
              </a:rPr>
              <a:t> el </a:t>
            </a:r>
            <a:r>
              <a:rPr lang="en-US" dirty="0" err="1" smtClean="0">
                <a:effectLst/>
              </a:rPr>
              <a:t>crucificado</a:t>
            </a:r>
            <a:r>
              <a:rPr lang="en-US" dirty="0" smtClean="0">
                <a:effectLst/>
              </a:rPr>
              <a:t> y a la </a:t>
            </a:r>
            <a:r>
              <a:rPr lang="en-US" dirty="0" err="1" smtClean="0">
                <a:effectLst/>
              </a:rPr>
              <a:t>crucifixión</a:t>
            </a:r>
            <a:r>
              <a:rPr lang="en-US" dirty="0" smtClean="0">
                <a:effectLst/>
              </a:rPr>
              <a:t> con </a:t>
            </a:r>
            <a:r>
              <a:rPr lang="en-US" dirty="0" err="1" smtClean="0">
                <a:effectLst/>
              </a:rPr>
              <a:t>nuevos</a:t>
            </a:r>
            <a:r>
              <a:rPr lang="en-US" dirty="0" smtClean="0">
                <a:effectLst/>
              </a:rPr>
              <a:t> </a:t>
            </a:r>
            <a:r>
              <a:rPr lang="en-US" dirty="0" err="1" smtClean="0">
                <a:effectLst/>
              </a:rPr>
              <a:t>ojos</a:t>
            </a:r>
            <a:r>
              <a:rPr lang="en-US" dirty="0" smtClean="0">
                <a:effectLst/>
              </a:rPr>
              <a:t>: no </a:t>
            </a:r>
            <a:r>
              <a:rPr lang="en-US" dirty="0" err="1" smtClean="0">
                <a:effectLst/>
              </a:rPr>
              <a:t>como</a:t>
            </a:r>
            <a:r>
              <a:rPr lang="en-US" dirty="0" smtClean="0">
                <a:effectLst/>
              </a:rPr>
              <a:t> </a:t>
            </a:r>
            <a:r>
              <a:rPr lang="en-US" dirty="0" err="1" smtClean="0">
                <a:effectLst/>
              </a:rPr>
              <a:t>una</a:t>
            </a:r>
            <a:r>
              <a:rPr lang="en-US" dirty="0" smtClean="0">
                <a:effectLst/>
              </a:rPr>
              <a:t> </a:t>
            </a:r>
            <a:r>
              <a:rPr lang="en-US" dirty="0" err="1" smtClean="0">
                <a:effectLst/>
              </a:rPr>
              <a:t>derrota</a:t>
            </a:r>
            <a:r>
              <a:rPr lang="en-US" dirty="0" smtClean="0">
                <a:effectLst/>
              </a:rPr>
              <a:t>, </a:t>
            </a:r>
            <a:r>
              <a:rPr lang="en-US" dirty="0" err="1" smtClean="0">
                <a:effectLst/>
              </a:rPr>
              <a:t>sino</a:t>
            </a:r>
            <a:r>
              <a:rPr lang="en-US" dirty="0" smtClean="0">
                <a:effectLst/>
              </a:rPr>
              <a:t> </a:t>
            </a:r>
            <a:r>
              <a:rPr lang="en-US" dirty="0" err="1" smtClean="0">
                <a:effectLst/>
              </a:rPr>
              <a:t>como</a:t>
            </a:r>
            <a:r>
              <a:rPr lang="en-US" dirty="0" smtClean="0">
                <a:effectLst/>
              </a:rPr>
              <a:t> victoria, </a:t>
            </a:r>
            <a:r>
              <a:rPr lang="en-US" dirty="0" err="1" smtClean="0">
                <a:effectLst/>
              </a:rPr>
              <a:t>despojando</a:t>
            </a:r>
            <a:r>
              <a:rPr lang="en-US" baseline="0" dirty="0" smtClean="0">
                <a:effectLst/>
              </a:rPr>
              <a:t> a</a:t>
            </a:r>
            <a:r>
              <a:rPr lang="en-US" dirty="0" smtClean="0">
                <a:effectLst/>
              </a:rPr>
              <a:t> los </a:t>
            </a:r>
            <a:r>
              <a:rPr lang="en-US" dirty="0" err="1" smtClean="0">
                <a:effectLst/>
              </a:rPr>
              <a:t>romanos</a:t>
            </a:r>
            <a:r>
              <a:rPr lang="en-US" dirty="0" smtClean="0">
                <a:effectLst/>
              </a:rPr>
              <a:t> del</a:t>
            </a:r>
            <a:r>
              <a:rPr lang="en-US" baseline="0" dirty="0" smtClean="0">
                <a:effectLst/>
              </a:rPr>
              <a:t> arsenal de</a:t>
            </a:r>
            <a:r>
              <a:rPr lang="en-US" dirty="0" smtClean="0">
                <a:effectLst/>
              </a:rPr>
              <a:t> </a:t>
            </a:r>
            <a:r>
              <a:rPr lang="en-US" dirty="0" err="1" smtClean="0">
                <a:effectLst/>
              </a:rPr>
              <a:t>las</a:t>
            </a:r>
            <a:r>
              <a:rPr lang="en-US" dirty="0" smtClean="0">
                <a:effectLst/>
              </a:rPr>
              <a:t> </a:t>
            </a:r>
            <a:r>
              <a:rPr lang="en-US" dirty="0" err="1" smtClean="0">
                <a:effectLst/>
              </a:rPr>
              <a:t>armas</a:t>
            </a:r>
            <a:r>
              <a:rPr lang="en-US" dirty="0" smtClean="0">
                <a:effectLst/>
              </a:rPr>
              <a:t> de </a:t>
            </a:r>
            <a:r>
              <a:rPr lang="en-US" dirty="0" err="1" smtClean="0">
                <a:effectLst/>
              </a:rPr>
              <a:t>su</a:t>
            </a:r>
            <a:r>
              <a:rPr lang="en-US" dirty="0" smtClean="0">
                <a:effectLst/>
              </a:rPr>
              <a:t> </a:t>
            </a:r>
            <a:r>
              <a:rPr lang="en-US" dirty="0" err="1" smtClean="0">
                <a:effectLst/>
              </a:rPr>
              <a:t>propagandal</a:t>
            </a:r>
            <a:r>
              <a:rPr lang="en-US" dirty="0" smtClean="0">
                <a:effectLst/>
              </a:rPr>
              <a:t> y </a:t>
            </a:r>
            <a:r>
              <a:rPr lang="en-US" dirty="0" err="1" smtClean="0">
                <a:effectLst/>
              </a:rPr>
              <a:t>tomando</a:t>
            </a:r>
            <a:r>
              <a:rPr lang="en-US" dirty="0" smtClean="0">
                <a:effectLst/>
              </a:rPr>
              <a:t> </a:t>
            </a:r>
            <a:r>
              <a:rPr lang="en-US" dirty="0" err="1" smtClean="0">
                <a:effectLst/>
              </a:rPr>
              <a:t>cautivos</a:t>
            </a:r>
            <a:r>
              <a:rPr lang="en-US" dirty="0" smtClean="0">
                <a:effectLst/>
              </a:rPr>
              <a:t> a los </a:t>
            </a:r>
            <a:r>
              <a:rPr lang="en-US" dirty="0" err="1" smtClean="0">
                <a:effectLst/>
              </a:rPr>
              <a:t>capturadores</a:t>
            </a:r>
            <a:r>
              <a:rPr lang="en-US" dirty="0" smtClean="0">
                <a:effectLst/>
              </a:rPr>
              <a:t> del </a:t>
            </a:r>
            <a:r>
              <a:rPr lang="en-US" dirty="0" err="1" smtClean="0">
                <a:effectLst/>
              </a:rPr>
              <a:t>mundo</a:t>
            </a:r>
            <a:r>
              <a:rPr lang="en-US" dirty="0" smtClean="0">
                <a:effectLst/>
              </a:rPr>
              <a:t>.</a:t>
            </a:r>
            <a:endParaRPr lang="en-US" dirty="0">
              <a:effectLst/>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Shape 331"/>
          <p:cNvSpPr>
            <a:spLocks noGrp="1" noRot="1" noChangeAspect="1"/>
          </p:cNvSpPr>
          <p:nvPr>
            <p:ph type="sldImg"/>
          </p:nvPr>
        </p:nvSpPr>
        <p:spPr>
          <a:prstGeom prst="rect">
            <a:avLst/>
          </a:prstGeom>
        </p:spPr>
        <p:txBody>
          <a:bodyPr/>
          <a:lstStyle/>
          <a:p>
            <a:pPr lvl="0"/>
            <a:endParaRPr/>
          </a:p>
        </p:txBody>
      </p:sp>
      <p:sp>
        <p:nvSpPr>
          <p:cNvPr id="332" name="Shape 332"/>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The Roman house was a space in which the family members interacted with a world beyond the earthly plane of existence.</a:t>
            </a: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endParaRPr>
              <a:uFill>
                <a:solidFill/>
              </a:uFill>
            </a:endParaRPr>
          </a:p>
          <a:p>
            <a:pPr marL="40639" marR="40639" lvl="0" defTabSz="914400">
              <a:buClr>
                <a:srgbClr val="000000"/>
              </a:buClr>
              <a:buFont typeface="Lucida Grande"/>
              <a:defRPr sz="1800"/>
            </a:pPr>
            <a:r>
              <a:rPr>
                <a:uFill>
                  <a:solidFill/>
                </a:uFill>
                <a:hlinkClick r:id="rId3"/>
              </a:rPr>
              <a:t>http://web.mit.edu/course/21/21h.405/www/vettii/images/floorplan2.gif</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Shape 336"/>
          <p:cNvSpPr>
            <a:spLocks noGrp="1" noRot="1" noChangeAspect="1"/>
          </p:cNvSpPr>
          <p:nvPr>
            <p:ph type="sldImg"/>
          </p:nvPr>
        </p:nvSpPr>
        <p:spPr>
          <a:prstGeom prst="rect">
            <a:avLst/>
          </a:prstGeom>
        </p:spPr>
        <p:txBody>
          <a:bodyPr/>
          <a:lstStyle/>
          <a:p>
            <a:pPr lvl="0"/>
            <a:endParaRPr/>
          </a:p>
        </p:txBody>
      </p:sp>
      <p:sp>
        <p:nvSpPr>
          <p:cNvPr id="337" name="Shape 337"/>
          <p:cNvSpPr>
            <a:spLocks noGrp="1"/>
          </p:cNvSpPr>
          <p:nvPr>
            <p:ph type="body" sz="quarter" idx="1"/>
          </p:nvPr>
        </p:nvSpPr>
        <p:spPr>
          <a:prstGeom prst="rect">
            <a:avLst/>
          </a:prstGeom>
        </p:spPr>
        <p:txBody>
          <a:bodyPr/>
          <a:lstStyle>
            <a:lvl1pPr marL="40639" marR="40639" indent="279400" defTabSz="914400">
              <a:spcBef>
                <a:spcPts val="100"/>
              </a:spcBef>
              <a:buClr>
                <a:srgbClr val="000000"/>
              </a:buClr>
              <a:buFont typeface="Times New Roman"/>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600" b="1">
                <a:uFill>
                  <a:solidFill/>
                </a:uFill>
                <a:latin typeface="Times New Roman"/>
                <a:ea typeface="Times New Roman"/>
                <a:cs typeface="Times New Roman"/>
                <a:sym typeface="Times New Roman"/>
              </a:defRPr>
            </a:lvl1pPr>
          </a:lstStyle>
          <a:p>
            <a:pPr lvl="0">
              <a:defRPr sz="1800" b="0">
                <a:uFillTx/>
              </a:defRPr>
            </a:pPr>
            <a:r>
              <a:rPr sz="1600" b="1">
                <a:uFill>
                  <a:solidFill/>
                </a:uFill>
              </a:rPr>
              <a:t>Even the art on the walls often suggested a view into a heavenly realm that existed within reach of the domestic space in which the members of the earthly family resided.</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prstGeom prst="rect">
            <a:avLst/>
          </a:prstGeom>
        </p:spPr>
        <p:txBody>
          <a:bodyPr/>
          <a:lstStyle/>
          <a:p>
            <a:pPr lvl="0"/>
            <a:endParaRPr/>
          </a:p>
        </p:txBody>
      </p:sp>
      <p:sp>
        <p:nvSpPr>
          <p:cNvPr id="341" name="Shape 341"/>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The airy, blue light in this picture of a double colonnade suggests an idealized, theatrical allusion to the heavenly realm. The gods were seen to be present within the home through various forms of artwork.</a:t>
            </a:r>
          </a:p>
          <a:p>
            <a:pPr marL="40639" marR="40639" lvl="0" defTabSz="914400">
              <a:buClr>
                <a:srgbClr val="000000"/>
              </a:buClr>
              <a:buFont typeface="Lucida Grande"/>
              <a:defRPr sz="1800"/>
            </a:pPr>
            <a:endParaRPr sz="2200"/>
          </a:p>
          <a:p>
            <a:pPr marL="40639" marR="40639" lvl="0" defTabSz="914400">
              <a:buClr>
                <a:srgbClr val="000000"/>
              </a:buClr>
              <a:buFont typeface="Lucida Grande"/>
              <a:defRPr sz="1800"/>
            </a:pPr>
            <a:r>
              <a:rPr>
                <a:uFill>
                  <a:solidFill/>
                </a:uFill>
              </a:rPr>
              <a:t>Oplontis bed room, from the 1st century BC. Sauron, Peinture Allégorique à la Regard de Ciceron, argued that the architectural motif of paintings like this one depicting temples harkens to earlier understandings of temples as spaces where heaven intersects earth. </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hape 348"/>
          <p:cNvSpPr>
            <a:spLocks noGrp="1" noRot="1" noChangeAspect="1"/>
          </p:cNvSpPr>
          <p:nvPr>
            <p:ph type="sldImg"/>
          </p:nvPr>
        </p:nvSpPr>
        <p:spPr>
          <a:prstGeom prst="rect">
            <a:avLst/>
          </a:prstGeom>
        </p:spPr>
        <p:txBody>
          <a:bodyPr/>
          <a:lstStyle/>
          <a:p>
            <a:pPr lvl="0"/>
            <a:endParaRPr/>
          </a:p>
        </p:txBody>
      </p:sp>
      <p:sp>
        <p:nvSpPr>
          <p:cNvPr id="349" name="Shape 349"/>
          <p:cNvSpPr>
            <a:spLocks noGrp="1"/>
          </p:cNvSpPr>
          <p:nvPr>
            <p:ph type="body" sz="quarter" idx="1"/>
          </p:nvPr>
        </p:nvSpPr>
        <p:spPr>
          <a:prstGeom prst="rect">
            <a:avLst/>
          </a:prstGeom>
        </p:spPr>
        <p:txBody>
          <a:bodyPr/>
          <a:lstStyle>
            <a:lvl1pPr marL="40639" marR="40639" defTabSz="914400">
              <a:buClr>
                <a:srgbClr val="000000"/>
              </a:buClr>
              <a:buFont typeface="Lucida Grande"/>
              <a:defRPr sz="1800">
                <a:uFill>
                  <a:solidFill/>
                </a:uFill>
              </a:defRPr>
            </a:lvl1pPr>
          </a:lstStyle>
          <a:p>
            <a:pPr lvl="0">
              <a:defRPr>
                <a:uFillTx/>
              </a:defRPr>
            </a:pPr>
            <a:r>
              <a:rPr>
                <a:uFill>
                  <a:solidFill/>
                </a:uFill>
              </a:rPr>
              <a:t>The gods were not the only heavenly visitors to the home. The ancestors were also ever-present, watching over the family in the the “imagines” or death masks that populated the entry ways and atria of the home. </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Shape 352"/>
          <p:cNvSpPr>
            <a:spLocks noGrp="1" noRot="1" noChangeAspect="1"/>
          </p:cNvSpPr>
          <p:nvPr>
            <p:ph type="sldImg"/>
          </p:nvPr>
        </p:nvSpPr>
        <p:spPr>
          <a:prstGeom prst="rect">
            <a:avLst/>
          </a:prstGeom>
        </p:spPr>
        <p:txBody>
          <a:bodyPr/>
          <a:lstStyle/>
          <a:p>
            <a:pPr lvl="0"/>
            <a:endParaRPr/>
          </a:p>
        </p:txBody>
      </p:sp>
      <p:sp>
        <p:nvSpPr>
          <p:cNvPr id="353" name="Shape 353"/>
          <p:cNvSpPr>
            <a:spLocks noGrp="1"/>
          </p:cNvSpPr>
          <p:nvPr>
            <p:ph type="body" sz="quarter" idx="1"/>
          </p:nvPr>
        </p:nvSpPr>
        <p:spPr>
          <a:prstGeom prst="rect">
            <a:avLst/>
          </a:prstGeom>
        </p:spPr>
        <p:txBody>
          <a:bodyPr/>
          <a:lstStyle/>
          <a:p>
            <a:pPr marL="40639" marR="40639" lvl="0" defTabSz="914400">
              <a:buClr>
                <a:srgbClr val="000000"/>
              </a:buClr>
              <a:buFont typeface="Lucida Grande"/>
              <a:defRPr sz="1800"/>
            </a:pPr>
            <a:r>
              <a:rPr>
                <a:uFill>
                  <a:solidFill/>
                </a:uFill>
              </a:rPr>
              <a:t>Don’t read.</a:t>
            </a:r>
          </a:p>
          <a:p>
            <a:pPr marL="40639" marR="40639" lvl="0" defTabSz="914400">
              <a:buClr>
                <a:srgbClr val="000000"/>
              </a:buClr>
              <a:buFont typeface="Lucida Grande"/>
              <a:defRPr sz="1800"/>
            </a:pPr>
            <a:r>
              <a:rPr>
                <a:uFill>
                  <a:solidFill/>
                </a:uFill>
              </a:rPr>
              <a:t>In the entry to the House of the fawn a temple façade in the upper register has small pedestals on which the likely rested the images or death masks of important ancestors called imagines. The word “imagines” could be used in Latin to mean simply “ancestors.” The ancestors were brought back to life with the help of the imagines in funeral processions, public celebrations of family successes, for example if some family member was elected to an office, professional actors would go out with the family wearing the masks of the illustrious ancestors to project the image of the successful family and remind the community of the importance of present family members. Thus the household was an intergenerational group living with the dead inside the domestic space.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prstGeom prst="rect">
            <a:avLst/>
          </a:prstGeom>
        </p:spPr>
        <p:txBody>
          <a:bodyPr/>
          <a:lstStyle/>
          <a:p>
            <a:pPr lvl="0"/>
            <a:endParaRPr/>
          </a:p>
        </p:txBody>
      </p:sp>
      <p:sp>
        <p:nvSpPr>
          <p:cNvPr id="391" name="Shape 391"/>
          <p:cNvSpPr>
            <a:spLocks noGrp="1"/>
          </p:cNvSpPr>
          <p:nvPr>
            <p:ph type="body" sz="quarter" idx="1"/>
          </p:nvPr>
        </p:nvSpPr>
        <p:spPr>
          <a:prstGeom prst="rect">
            <a:avLst/>
          </a:prstGeom>
        </p:spPr>
        <p:txBody>
          <a:bodyPr/>
          <a:lstStyle>
            <a:lvl1pPr marL="40639" marR="40639" indent="279400" defTabSz="914400">
              <a:spcBef>
                <a:spcPts val="100"/>
              </a:spcBef>
              <a:buClr>
                <a:srgbClr val="000000"/>
              </a:buClr>
              <a:buFont typeface="Chalkboard"/>
              <a:tabLst>
                <a:tab pos="495300" algn="l"/>
                <a:tab pos="952500" algn="l"/>
                <a:tab pos="1409700" algn="l"/>
                <a:tab pos="1866900" algn="l"/>
                <a:tab pos="2324100" algn="l"/>
                <a:tab pos="2781300" algn="l"/>
                <a:tab pos="3238500" algn="l"/>
                <a:tab pos="3695700" algn="l"/>
                <a:tab pos="4152900" algn="l"/>
                <a:tab pos="4610100" algn="l"/>
                <a:tab pos="5067300" algn="l"/>
                <a:tab pos="5524500" algn="l"/>
              </a:tabLst>
              <a:defRPr sz="1400">
                <a:uFill>
                  <a:solidFill/>
                </a:uFill>
                <a:latin typeface="+mn-lt"/>
                <a:ea typeface="+mn-ea"/>
                <a:cs typeface="+mn-cs"/>
                <a:sym typeface="Chalkboard"/>
              </a:defRPr>
            </a:lvl1pPr>
          </a:lstStyle>
          <a:p>
            <a:pPr lvl="0">
              <a:defRPr sz="1800">
                <a:uFillTx/>
              </a:defRPr>
            </a:pPr>
            <a:r>
              <a:rPr sz="1400">
                <a:uFill>
                  <a:solidFill/>
                </a:uFill>
              </a:rPr>
              <a:t>When Paul drew upon the kind of visual imagery that he found in the homes of those who heard the gospel, he could expect a power effect. Visual references assisted Early Christians in their identification with the Lord Jesus. We perhaps get a glimpse of how this identification might function in a story given by Plutarch in his Life of Brutus. As Porcia, Brutus’ wife, was, saying what she feared would be her last good-bye to her husband, her eye chanced to fall upon on a painting that focused her fears and allowed her to give full expression to her sorrows. Plutarch says: “Its subject was Greek,— Andromache bidding farewell to Hector; she was taking from his arms their little son, while her eyes were fixed upon her husband. When Porcia saw the painting, the image of her own sorrow presented by it caused her to burst into tears, and she would visit it many times a day and weep before it. In a similar way, the visually-oriented preaching of the gospel that “portrayed Christ as crucified” before their eyes could be expected to assist believers to empathize with the pain of Christ’s suffering and death, and to take courage in their own suffering as well as rejoice in the hope of the resurrection.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270000" y="127000"/>
            <a:ext cx="10464800" cy="4978400"/>
          </a:xfrm>
          <a:prstGeom prst="rect">
            <a:avLst/>
          </a:prstGeom>
        </p:spPr>
        <p:txBody>
          <a:bodyPr lIns="0" tIns="0" rIns="0" bIns="0" anchor="b"/>
          <a:lstStyle/>
          <a:p>
            <a:pPr lvl="0">
              <a:defRPr sz="1800">
                <a:solidFill>
                  <a:srgbClr val="000000"/>
                </a:solidFill>
                <a:uFillTx/>
              </a:defRPr>
            </a:pPr>
            <a:r>
              <a:rPr sz="7200">
                <a:solidFill>
                  <a:srgbClr val="FFFFFF"/>
                </a:solidFill>
                <a:uFill>
                  <a:solidFill>
                    <a:srgbClr val="FFFFFF"/>
                  </a:solidFill>
                </a:uFill>
              </a:rPr>
              <a:t>Title Text</a:t>
            </a:r>
          </a:p>
        </p:txBody>
      </p:sp>
      <p:sp>
        <p:nvSpPr>
          <p:cNvPr id="6" name="Shape 6"/>
          <p:cNvSpPr>
            <a:spLocks noGrp="1"/>
          </p:cNvSpPr>
          <p:nvPr>
            <p:ph type="body" idx="1"/>
          </p:nvPr>
        </p:nvSpPr>
        <p:spPr>
          <a:xfrm>
            <a:off x="1270000" y="5207000"/>
            <a:ext cx="10464800" cy="3898900"/>
          </a:xfrm>
          <a:prstGeom prst="rect">
            <a:avLst/>
          </a:prstGeom>
        </p:spPr>
        <p:txBody>
          <a:bodyPr/>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lvl="0">
              <a:defRPr sz="1800">
                <a:solidFill>
                  <a:srgbClr val="000000"/>
                </a:solidFill>
                <a:uFillTx/>
              </a:defRPr>
            </a:pPr>
            <a:r>
              <a:rPr sz="3600">
                <a:solidFill>
                  <a:srgbClr val="FFFFFF"/>
                </a:solidFill>
                <a:uFill>
                  <a:solidFill>
                    <a:srgbClr val="FFFFFF"/>
                  </a:solidFill>
                </a:uFill>
              </a:rPr>
              <a:t>Body Level One</a:t>
            </a:r>
          </a:p>
          <a:p>
            <a:pPr lvl="1">
              <a:defRPr sz="1800">
                <a:solidFill>
                  <a:srgbClr val="000000"/>
                </a:solidFill>
                <a:uFillTx/>
              </a:defRPr>
            </a:pPr>
            <a:r>
              <a:rPr sz="3600">
                <a:solidFill>
                  <a:srgbClr val="FFFFFF"/>
                </a:solidFill>
                <a:uFill>
                  <a:solidFill>
                    <a:srgbClr val="FFFFFF"/>
                  </a:solidFill>
                </a:uFill>
              </a:rPr>
              <a:t>Body Level Two</a:t>
            </a:r>
          </a:p>
          <a:p>
            <a:pPr lvl="2">
              <a:defRPr sz="1800">
                <a:solidFill>
                  <a:srgbClr val="000000"/>
                </a:solidFill>
                <a:uFillTx/>
              </a:defRPr>
            </a:pPr>
            <a:r>
              <a:rPr sz="3600">
                <a:solidFill>
                  <a:srgbClr val="FFFFFF"/>
                </a:solidFill>
                <a:uFill>
                  <a:solidFill>
                    <a:srgbClr val="FFFFFF"/>
                  </a:solidFill>
                </a:uFill>
              </a:rPr>
              <a:t>Body Level Three</a:t>
            </a:r>
          </a:p>
          <a:p>
            <a:pPr lvl="3">
              <a:defRPr sz="1800">
                <a:solidFill>
                  <a:srgbClr val="000000"/>
                </a:solidFill>
                <a:uFillTx/>
              </a:defRPr>
            </a:pPr>
            <a:r>
              <a:rPr sz="3600">
                <a:solidFill>
                  <a:srgbClr val="FFFFFF"/>
                </a:solidFill>
                <a:uFill>
                  <a:solidFill>
                    <a:srgbClr val="FFFFFF"/>
                  </a:solidFill>
                </a:uFill>
              </a:rPr>
              <a:t>Body Level Four</a:t>
            </a:r>
          </a:p>
          <a:p>
            <a:pPr lvl="4">
              <a:defRPr sz="1800">
                <a:solidFill>
                  <a:srgbClr val="000000"/>
                </a:solidFill>
                <a:uFillTx/>
              </a:defRPr>
            </a:pPr>
            <a:r>
              <a:rPr sz="36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8" name="Shape 8"/>
          <p:cNvSpPr>
            <a:spLocks noGrp="1"/>
          </p:cNvSpPr>
          <p:nvPr>
            <p:ph type="title"/>
          </p:nvPr>
        </p:nvSpPr>
        <p:spPr>
          <a:xfrm>
            <a:off x="1270000" y="170688"/>
            <a:ext cx="10464800" cy="2605024"/>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
        <p:nvSpPr>
          <p:cNvPr id="9" name="Shape 9"/>
          <p:cNvSpPr>
            <a:spLocks noGrp="1"/>
          </p:cNvSpPr>
          <p:nvPr>
            <p:ph type="body" idx="1"/>
          </p:nvPr>
        </p:nvSpPr>
        <p:spPr>
          <a:xfrm>
            <a:off x="1270000" y="2775711"/>
            <a:ext cx="10464800" cy="6081778"/>
          </a:xfrm>
          <a:prstGeom prst="rect">
            <a:avLst/>
          </a:prstGeom>
        </p:spPr>
        <p:txBody>
          <a:bodyPr lIns="50800" tIns="50800" rIns="50800" bIns="50800" anchor="ctr"/>
          <a:lstStyle>
            <a:lvl1pPr marL="841375" indent="-434975">
              <a:spcBef>
                <a:spcPts val="3000"/>
              </a:spcBef>
              <a:defRPr sz="3600"/>
            </a:lvl1pPr>
            <a:lvl2pPr marL="1387475" indent="-434975">
              <a:spcBef>
                <a:spcPts val="3000"/>
              </a:spcBef>
              <a:defRPr sz="3600"/>
            </a:lvl2pPr>
            <a:lvl3pPr marL="1920875" indent="-434975">
              <a:spcBef>
                <a:spcPts val="3000"/>
              </a:spcBef>
              <a:defRPr sz="3600"/>
            </a:lvl3pPr>
            <a:lvl4pPr marL="2492375" indent="-434975">
              <a:spcBef>
                <a:spcPts val="3000"/>
              </a:spcBef>
              <a:defRPr sz="3600"/>
            </a:lvl4pPr>
            <a:lvl5pPr marL="3076575" indent="-434975">
              <a:spcBef>
                <a:spcPts val="3000"/>
              </a:spcBef>
              <a:defRPr sz="3600"/>
            </a:lvl5pPr>
          </a:lstStyle>
          <a:p>
            <a:pPr lvl="0">
              <a:defRPr sz="1800">
                <a:solidFill>
                  <a:srgbClr val="000000"/>
                </a:solidFill>
                <a:uFillTx/>
              </a:defRPr>
            </a:pPr>
            <a:r>
              <a:rPr sz="3600">
                <a:solidFill>
                  <a:srgbClr val="FFFFFF"/>
                </a:solidFill>
                <a:uFill>
                  <a:solidFill>
                    <a:srgbClr val="FFFFFF"/>
                  </a:solidFill>
                </a:uFill>
              </a:rPr>
              <a:t>Body Level One</a:t>
            </a:r>
          </a:p>
          <a:p>
            <a:pPr lvl="1">
              <a:defRPr sz="1800">
                <a:solidFill>
                  <a:srgbClr val="000000"/>
                </a:solidFill>
                <a:uFillTx/>
              </a:defRPr>
            </a:pPr>
            <a:r>
              <a:rPr sz="3600">
                <a:solidFill>
                  <a:srgbClr val="FFFFFF"/>
                </a:solidFill>
                <a:uFill>
                  <a:solidFill>
                    <a:srgbClr val="FFFFFF"/>
                  </a:solidFill>
                </a:uFill>
              </a:rPr>
              <a:t>Body Level Two</a:t>
            </a:r>
          </a:p>
          <a:p>
            <a:pPr lvl="2">
              <a:defRPr sz="1800">
                <a:solidFill>
                  <a:srgbClr val="000000"/>
                </a:solidFill>
                <a:uFillTx/>
              </a:defRPr>
            </a:pPr>
            <a:r>
              <a:rPr sz="3600">
                <a:solidFill>
                  <a:srgbClr val="FFFFFF"/>
                </a:solidFill>
                <a:uFill>
                  <a:solidFill>
                    <a:srgbClr val="FFFFFF"/>
                  </a:solidFill>
                </a:uFill>
              </a:rPr>
              <a:t>Body Level Three</a:t>
            </a:r>
          </a:p>
          <a:p>
            <a:pPr lvl="3">
              <a:defRPr sz="1800">
                <a:solidFill>
                  <a:srgbClr val="000000"/>
                </a:solidFill>
                <a:uFillTx/>
              </a:defRPr>
            </a:pPr>
            <a:r>
              <a:rPr sz="3600">
                <a:solidFill>
                  <a:srgbClr val="FFFFFF"/>
                </a:solidFill>
                <a:uFill>
                  <a:solidFill>
                    <a:srgbClr val="FFFFFF"/>
                  </a:solidFill>
                </a:uFill>
              </a:rPr>
              <a:t>Body Level Four</a:t>
            </a:r>
          </a:p>
          <a:p>
            <a:pPr lvl="4">
              <a:defRPr sz="1800">
                <a:solidFill>
                  <a:srgbClr val="000000"/>
                </a:solidFill>
                <a:uFillTx/>
              </a:defRPr>
            </a:pPr>
            <a:r>
              <a:rPr sz="36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12" name="Shape 12"/>
          <p:cNvSpPr>
            <a:spLocks noGrp="1"/>
          </p:cNvSpPr>
          <p:nvPr>
            <p:ph type="title"/>
          </p:nvPr>
        </p:nvSpPr>
        <p:spPr>
          <a:xfrm>
            <a:off x="1270000" y="7366000"/>
            <a:ext cx="10464800" cy="1828800"/>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14" name="Shape 14"/>
          <p:cNvSpPr>
            <a:spLocks noGrp="1"/>
          </p:cNvSpPr>
          <p:nvPr>
            <p:ph type="title"/>
          </p:nvPr>
        </p:nvSpPr>
        <p:spPr>
          <a:xfrm>
            <a:off x="1270000" y="170688"/>
            <a:ext cx="10464800" cy="2605024"/>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
        <p:nvSpPr>
          <p:cNvPr id="15" name="Shape 15"/>
          <p:cNvSpPr>
            <a:spLocks noGrp="1"/>
          </p:cNvSpPr>
          <p:nvPr>
            <p:ph type="body" idx="1"/>
          </p:nvPr>
        </p:nvSpPr>
        <p:spPr>
          <a:xfrm>
            <a:off x="1270000" y="2202810"/>
            <a:ext cx="5105400" cy="7227580"/>
          </a:xfrm>
          <a:prstGeom prst="rect">
            <a:avLst/>
          </a:prstGeom>
        </p:spPr>
        <p:txBody>
          <a:bodyPr lIns="50800" tIns="50800" rIns="50800" bIns="50800" anchor="ctr"/>
          <a:lstStyle/>
          <a:p>
            <a:pPr lvl="0">
              <a:defRPr sz="1800">
                <a:solidFill>
                  <a:srgbClr val="000000"/>
                </a:solidFill>
                <a:uFillTx/>
              </a:defRPr>
            </a:pPr>
            <a:r>
              <a:rPr sz="3200">
                <a:solidFill>
                  <a:srgbClr val="FFFFFF"/>
                </a:solidFill>
                <a:uFill>
                  <a:solidFill>
                    <a:srgbClr val="FFFFFF"/>
                  </a:solidFill>
                </a:uFill>
              </a:rPr>
              <a:t>Body Level One</a:t>
            </a:r>
          </a:p>
          <a:p>
            <a:pPr lvl="1">
              <a:defRPr sz="1800">
                <a:solidFill>
                  <a:srgbClr val="000000"/>
                </a:solidFill>
                <a:uFillTx/>
              </a:defRPr>
            </a:pPr>
            <a:r>
              <a:rPr sz="3200">
                <a:solidFill>
                  <a:srgbClr val="FFFFFF"/>
                </a:solidFill>
                <a:uFill>
                  <a:solidFill>
                    <a:srgbClr val="FFFFFF"/>
                  </a:solidFill>
                </a:uFill>
              </a:rPr>
              <a:t>Body Level Two</a:t>
            </a:r>
          </a:p>
          <a:p>
            <a:pPr lvl="2">
              <a:defRPr sz="1800">
                <a:solidFill>
                  <a:srgbClr val="000000"/>
                </a:solidFill>
                <a:uFillTx/>
              </a:defRPr>
            </a:pPr>
            <a:r>
              <a:rPr sz="3200">
                <a:solidFill>
                  <a:srgbClr val="FFFFFF"/>
                </a:solidFill>
                <a:uFill>
                  <a:solidFill>
                    <a:srgbClr val="FFFFFF"/>
                  </a:solidFill>
                </a:uFill>
              </a:rPr>
              <a:t>Body Level Three</a:t>
            </a:r>
          </a:p>
          <a:p>
            <a:pPr lvl="3">
              <a:defRPr sz="1800">
                <a:solidFill>
                  <a:srgbClr val="000000"/>
                </a:solidFill>
                <a:uFillTx/>
              </a:defRPr>
            </a:pPr>
            <a:r>
              <a:rPr sz="3200">
                <a:solidFill>
                  <a:srgbClr val="FFFFFF"/>
                </a:solidFill>
                <a:uFill>
                  <a:solidFill>
                    <a:srgbClr val="FFFFFF"/>
                  </a:solidFill>
                </a:uFill>
              </a:rPr>
              <a:t>Body Level Four</a:t>
            </a:r>
          </a:p>
          <a:p>
            <a:pPr lvl="4">
              <a:defRPr sz="1800">
                <a:solidFill>
                  <a:srgbClr val="000000"/>
                </a:solidFill>
                <a:uFillTx/>
              </a:defRPr>
            </a:pPr>
            <a:r>
              <a:rPr sz="32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7" name="Shape 17"/>
          <p:cNvSpPr>
            <a:spLocks noGrp="1"/>
          </p:cNvSpPr>
          <p:nvPr>
            <p:ph type="title"/>
          </p:nvPr>
        </p:nvSpPr>
        <p:spPr>
          <a:xfrm>
            <a:off x="1270000" y="203200"/>
            <a:ext cx="10464800" cy="2540000"/>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19" name="Shape 19"/>
          <p:cNvSpPr>
            <a:spLocks noGrp="1"/>
          </p:cNvSpPr>
          <p:nvPr>
            <p:ph type="title"/>
          </p:nvPr>
        </p:nvSpPr>
        <p:spPr>
          <a:xfrm>
            <a:off x="1270000" y="3606800"/>
            <a:ext cx="10464800" cy="2540000"/>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21" name="Shape 21"/>
          <p:cNvSpPr>
            <a:spLocks noGrp="1"/>
          </p:cNvSpPr>
          <p:nvPr>
            <p:ph type="title"/>
          </p:nvPr>
        </p:nvSpPr>
        <p:spPr>
          <a:xfrm>
            <a:off x="596900" y="0"/>
            <a:ext cx="6032500" cy="4838700"/>
          </a:xfrm>
          <a:prstGeom prst="rect">
            <a:avLst/>
          </a:prstGeom>
        </p:spPr>
        <p:txBody>
          <a:bodyPr lIns="0" tIns="0" rIns="0" bIns="0" anchor="b"/>
          <a:lstStyle>
            <a:lvl1pPr>
              <a:defRPr sz="6000"/>
            </a:lvl1pPr>
          </a:lstStyle>
          <a:p>
            <a:pPr lvl="0">
              <a:defRPr sz="1800">
                <a:solidFill>
                  <a:srgbClr val="000000"/>
                </a:solidFill>
                <a:uFillTx/>
              </a:defRPr>
            </a:pPr>
            <a:r>
              <a:rPr sz="6000">
                <a:solidFill>
                  <a:srgbClr val="FFFFFF"/>
                </a:solidFill>
                <a:uFill>
                  <a:solidFill>
                    <a:srgbClr val="FFFFFF"/>
                  </a:solidFill>
                </a:uFill>
              </a:rPr>
              <a:t>Title Text</a:t>
            </a:r>
          </a:p>
        </p:txBody>
      </p:sp>
      <p:sp>
        <p:nvSpPr>
          <p:cNvPr id="22" name="Shape 22"/>
          <p:cNvSpPr>
            <a:spLocks noGrp="1"/>
          </p:cNvSpPr>
          <p:nvPr>
            <p:ph type="body" idx="1"/>
          </p:nvPr>
        </p:nvSpPr>
        <p:spPr>
          <a:xfrm>
            <a:off x="596900" y="4940300"/>
            <a:ext cx="6032500" cy="4813300"/>
          </a:xfrm>
          <a:prstGeom prst="rect">
            <a:avLst/>
          </a:prstGeom>
        </p:spPr>
        <p:txBody>
          <a:bodyPr/>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lvl="0">
              <a:defRPr sz="1800">
                <a:solidFill>
                  <a:srgbClr val="000000"/>
                </a:solidFill>
                <a:uFillTx/>
              </a:defRPr>
            </a:pPr>
            <a:r>
              <a:rPr sz="3200">
                <a:solidFill>
                  <a:srgbClr val="FFFFFF"/>
                </a:solidFill>
                <a:uFill>
                  <a:solidFill>
                    <a:srgbClr val="FFFFFF"/>
                  </a:solidFill>
                </a:uFill>
              </a:rPr>
              <a:t>Body Level One</a:t>
            </a:r>
          </a:p>
          <a:p>
            <a:pPr lvl="1">
              <a:defRPr sz="1800">
                <a:solidFill>
                  <a:srgbClr val="000000"/>
                </a:solidFill>
                <a:uFillTx/>
              </a:defRPr>
            </a:pPr>
            <a:r>
              <a:rPr sz="3200">
                <a:solidFill>
                  <a:srgbClr val="FFFFFF"/>
                </a:solidFill>
                <a:uFill>
                  <a:solidFill>
                    <a:srgbClr val="FFFFFF"/>
                  </a:solidFill>
                </a:uFill>
              </a:rPr>
              <a:t>Body Level Two</a:t>
            </a:r>
          </a:p>
          <a:p>
            <a:pPr lvl="2">
              <a:defRPr sz="1800">
                <a:solidFill>
                  <a:srgbClr val="000000"/>
                </a:solidFill>
                <a:uFillTx/>
              </a:defRPr>
            </a:pPr>
            <a:r>
              <a:rPr sz="3200">
                <a:solidFill>
                  <a:srgbClr val="FFFFFF"/>
                </a:solidFill>
                <a:uFill>
                  <a:solidFill>
                    <a:srgbClr val="FFFFFF"/>
                  </a:solidFill>
                </a:uFill>
              </a:rPr>
              <a:t>Body Level Three</a:t>
            </a:r>
          </a:p>
          <a:p>
            <a:pPr lvl="3">
              <a:defRPr sz="1800">
                <a:solidFill>
                  <a:srgbClr val="000000"/>
                </a:solidFill>
                <a:uFillTx/>
              </a:defRPr>
            </a:pPr>
            <a:r>
              <a:rPr sz="3200">
                <a:solidFill>
                  <a:srgbClr val="FFFFFF"/>
                </a:solidFill>
                <a:uFill>
                  <a:solidFill>
                    <a:srgbClr val="FFFFFF"/>
                  </a:solidFill>
                </a:uFill>
              </a:rPr>
              <a:t>Body Level Four</a:t>
            </a:r>
          </a:p>
          <a:p>
            <a:pPr lvl="4">
              <a:defRPr sz="1800">
                <a:solidFill>
                  <a:srgbClr val="000000"/>
                </a:solidFill>
                <a:uFillTx/>
              </a:defRPr>
            </a:pPr>
            <a:r>
              <a:rPr sz="32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30" name="Shape 30"/>
          <p:cNvSpPr>
            <a:spLocks noGrp="1"/>
          </p:cNvSpPr>
          <p:nvPr>
            <p:ph type="title"/>
          </p:nvPr>
        </p:nvSpPr>
        <p:spPr>
          <a:xfrm>
            <a:off x="1270000" y="170688"/>
            <a:ext cx="10464800" cy="2605024"/>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Title Text</a:t>
            </a:r>
          </a:p>
        </p:txBody>
      </p:sp>
      <p:sp>
        <p:nvSpPr>
          <p:cNvPr id="31" name="Shape 31"/>
          <p:cNvSpPr>
            <a:spLocks noGrp="1"/>
          </p:cNvSpPr>
          <p:nvPr>
            <p:ph type="body" idx="1"/>
          </p:nvPr>
        </p:nvSpPr>
        <p:spPr>
          <a:xfrm>
            <a:off x="7607300" y="2775711"/>
            <a:ext cx="4127500" cy="6081778"/>
          </a:xfrm>
          <a:prstGeom prst="rect">
            <a:avLst/>
          </a:prstGeom>
        </p:spPr>
        <p:txBody>
          <a:bodyPr lIns="50800" tIns="50800" rIns="50800" bIns="50800" anchor="ctr"/>
          <a:lstStyle/>
          <a:p>
            <a:pPr lvl="0">
              <a:defRPr sz="1800">
                <a:solidFill>
                  <a:srgbClr val="000000"/>
                </a:solidFill>
                <a:uFillTx/>
              </a:defRPr>
            </a:pPr>
            <a:r>
              <a:rPr sz="3200">
                <a:solidFill>
                  <a:srgbClr val="FFFFFF"/>
                </a:solidFill>
                <a:uFill>
                  <a:solidFill>
                    <a:srgbClr val="FFFFFF"/>
                  </a:solidFill>
                </a:uFill>
              </a:rPr>
              <a:t>Body Level One</a:t>
            </a:r>
          </a:p>
          <a:p>
            <a:pPr lvl="1">
              <a:defRPr sz="1800">
                <a:solidFill>
                  <a:srgbClr val="000000"/>
                </a:solidFill>
                <a:uFillTx/>
              </a:defRPr>
            </a:pPr>
            <a:r>
              <a:rPr sz="3200">
                <a:solidFill>
                  <a:srgbClr val="FFFFFF"/>
                </a:solidFill>
                <a:uFill>
                  <a:solidFill>
                    <a:srgbClr val="FFFFFF"/>
                  </a:solidFill>
                </a:uFill>
              </a:rPr>
              <a:t>Body Level Two</a:t>
            </a:r>
          </a:p>
          <a:p>
            <a:pPr lvl="2">
              <a:defRPr sz="1800">
                <a:solidFill>
                  <a:srgbClr val="000000"/>
                </a:solidFill>
                <a:uFillTx/>
              </a:defRPr>
            </a:pPr>
            <a:r>
              <a:rPr sz="3200">
                <a:solidFill>
                  <a:srgbClr val="FFFFFF"/>
                </a:solidFill>
                <a:uFill>
                  <a:solidFill>
                    <a:srgbClr val="FFFFFF"/>
                  </a:solidFill>
                </a:uFill>
              </a:rPr>
              <a:t>Body Level Three</a:t>
            </a:r>
          </a:p>
          <a:p>
            <a:pPr lvl="3">
              <a:defRPr sz="1800">
                <a:solidFill>
                  <a:srgbClr val="000000"/>
                </a:solidFill>
                <a:uFillTx/>
              </a:defRPr>
            </a:pPr>
            <a:r>
              <a:rPr sz="3200">
                <a:solidFill>
                  <a:srgbClr val="FFFFFF"/>
                </a:solidFill>
                <a:uFill>
                  <a:solidFill>
                    <a:srgbClr val="FFFFFF"/>
                  </a:solidFill>
                </a:uFill>
              </a:rPr>
              <a:t>Body Level Four</a:t>
            </a:r>
          </a:p>
          <a:p>
            <a:pPr lvl="4">
              <a:defRPr sz="1800">
                <a:solidFill>
                  <a:srgbClr val="000000"/>
                </a:solidFill>
                <a:uFillTx/>
              </a:defRPr>
            </a:pPr>
            <a:r>
              <a:rPr sz="32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3" name="Shape 33"/>
          <p:cNvSpPr>
            <a:spLocks noGrp="1"/>
          </p:cNvSpPr>
          <p:nvPr>
            <p:ph type="body" idx="1"/>
          </p:nvPr>
        </p:nvSpPr>
        <p:spPr>
          <a:xfrm>
            <a:off x="1270000" y="1066800"/>
            <a:ext cx="10464800" cy="7620000"/>
          </a:xfrm>
          <a:prstGeom prst="rect">
            <a:avLst/>
          </a:prstGeom>
        </p:spPr>
        <p:txBody>
          <a:bodyPr lIns="50800" tIns="50800" rIns="50800" bIns="50800" anchor="ctr"/>
          <a:lstStyle>
            <a:lvl1pPr marL="841375" indent="-434975">
              <a:spcBef>
                <a:spcPts val="6000"/>
              </a:spcBef>
              <a:defRPr sz="3600"/>
            </a:lvl1pPr>
            <a:lvl2pPr marL="1387475" indent="-434975">
              <a:spcBef>
                <a:spcPts val="6000"/>
              </a:spcBef>
              <a:defRPr sz="3600"/>
            </a:lvl2pPr>
            <a:lvl3pPr marL="1920875" indent="-434975">
              <a:spcBef>
                <a:spcPts val="6000"/>
              </a:spcBef>
              <a:defRPr sz="3600"/>
            </a:lvl3pPr>
            <a:lvl4pPr marL="2492375" indent="-434975">
              <a:spcBef>
                <a:spcPts val="6000"/>
              </a:spcBef>
              <a:defRPr sz="3600"/>
            </a:lvl4pPr>
            <a:lvl5pPr marL="3076575" indent="-434975">
              <a:spcBef>
                <a:spcPts val="6000"/>
              </a:spcBef>
              <a:defRPr sz="3600"/>
            </a:lvl5pPr>
          </a:lstStyle>
          <a:p>
            <a:pPr lvl="0">
              <a:defRPr sz="1800">
                <a:solidFill>
                  <a:srgbClr val="000000"/>
                </a:solidFill>
                <a:uFillTx/>
              </a:defRPr>
            </a:pPr>
            <a:r>
              <a:rPr sz="3600">
                <a:solidFill>
                  <a:srgbClr val="FFFFFF"/>
                </a:solidFill>
                <a:uFill>
                  <a:solidFill>
                    <a:srgbClr val="FFFFFF"/>
                  </a:solidFill>
                </a:uFill>
              </a:rPr>
              <a:t>Body Level One</a:t>
            </a:r>
          </a:p>
          <a:p>
            <a:pPr lvl="1">
              <a:defRPr sz="1800">
                <a:solidFill>
                  <a:srgbClr val="000000"/>
                </a:solidFill>
                <a:uFillTx/>
              </a:defRPr>
            </a:pPr>
            <a:r>
              <a:rPr sz="3600">
                <a:solidFill>
                  <a:srgbClr val="FFFFFF"/>
                </a:solidFill>
                <a:uFill>
                  <a:solidFill>
                    <a:srgbClr val="FFFFFF"/>
                  </a:solidFill>
                </a:uFill>
              </a:rPr>
              <a:t>Body Level Two</a:t>
            </a:r>
          </a:p>
          <a:p>
            <a:pPr lvl="2">
              <a:defRPr sz="1800">
                <a:solidFill>
                  <a:srgbClr val="000000"/>
                </a:solidFill>
                <a:uFillTx/>
              </a:defRPr>
            </a:pPr>
            <a:r>
              <a:rPr sz="3600">
                <a:solidFill>
                  <a:srgbClr val="FFFFFF"/>
                </a:solidFill>
                <a:uFill>
                  <a:solidFill>
                    <a:srgbClr val="FFFFFF"/>
                  </a:solidFill>
                </a:uFill>
              </a:rPr>
              <a:t>Body Level Three</a:t>
            </a:r>
          </a:p>
          <a:p>
            <a:pPr lvl="3">
              <a:defRPr sz="1800">
                <a:solidFill>
                  <a:srgbClr val="000000"/>
                </a:solidFill>
                <a:uFillTx/>
              </a:defRPr>
            </a:pPr>
            <a:r>
              <a:rPr sz="3600">
                <a:solidFill>
                  <a:srgbClr val="FFFFFF"/>
                </a:solidFill>
                <a:uFill>
                  <a:solidFill>
                    <a:srgbClr val="FFFFFF"/>
                  </a:solidFill>
                </a:uFill>
              </a:rPr>
              <a:t>Body Level Four</a:t>
            </a:r>
          </a:p>
          <a:p>
            <a:pPr lvl="4">
              <a:defRPr sz="1800">
                <a:solidFill>
                  <a:srgbClr val="000000"/>
                </a:solidFill>
                <a:uFillTx/>
              </a:defRPr>
            </a:pPr>
            <a:r>
              <a:rPr sz="3600">
                <a:solidFill>
                  <a:srgbClr val="FFFFFF"/>
                </a:solidFill>
                <a:uFill>
                  <a:solidFill>
                    <a:srgbClr val="FFFFFF"/>
                  </a:solidFill>
                </a:uFill>
              </a:rPr>
              <a:t>Body Level Five</a:t>
            </a: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270000" y="0"/>
            <a:ext cx="10464800" cy="294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0">
              <a:defRPr sz="1800">
                <a:solidFill>
                  <a:srgbClr val="000000"/>
                </a:solidFill>
                <a:uFillTx/>
              </a:defRPr>
            </a:pPr>
            <a:r>
              <a:rPr sz="7200">
                <a:solidFill>
                  <a:srgbClr val="FFFFFF"/>
                </a:solidFill>
                <a:uFill>
                  <a:solidFill>
                    <a:srgbClr val="FFFFFF"/>
                  </a:solidFill>
                </a:uFill>
              </a:rPr>
              <a:t>Title Text</a:t>
            </a:r>
          </a:p>
        </p:txBody>
      </p:sp>
      <p:sp>
        <p:nvSpPr>
          <p:cNvPr id="3" name="Shape 3"/>
          <p:cNvSpPr>
            <a:spLocks noGrp="1"/>
          </p:cNvSpPr>
          <p:nvPr>
            <p:ph type="body" idx="1"/>
          </p:nvPr>
        </p:nvSpPr>
        <p:spPr>
          <a:xfrm>
            <a:off x="1270000" y="2946400"/>
            <a:ext cx="10464800" cy="68072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lvl="0">
              <a:defRPr sz="1800">
                <a:solidFill>
                  <a:srgbClr val="000000"/>
                </a:solidFill>
                <a:uFillTx/>
              </a:defRPr>
            </a:pPr>
            <a:r>
              <a:rPr sz="3200">
                <a:solidFill>
                  <a:srgbClr val="FFFFFF"/>
                </a:solidFill>
                <a:uFill>
                  <a:solidFill>
                    <a:srgbClr val="FFFFFF"/>
                  </a:solidFill>
                </a:uFill>
              </a:rPr>
              <a:t>Body Level One</a:t>
            </a:r>
          </a:p>
          <a:p>
            <a:pPr lvl="1">
              <a:defRPr sz="1800">
                <a:solidFill>
                  <a:srgbClr val="000000"/>
                </a:solidFill>
                <a:uFillTx/>
              </a:defRPr>
            </a:pPr>
            <a:r>
              <a:rPr sz="3200">
                <a:solidFill>
                  <a:srgbClr val="FFFFFF"/>
                </a:solidFill>
                <a:uFill>
                  <a:solidFill>
                    <a:srgbClr val="FFFFFF"/>
                  </a:solidFill>
                </a:uFill>
              </a:rPr>
              <a:t>Body Level Two</a:t>
            </a:r>
          </a:p>
          <a:p>
            <a:pPr lvl="2">
              <a:defRPr sz="1800">
                <a:solidFill>
                  <a:srgbClr val="000000"/>
                </a:solidFill>
                <a:uFillTx/>
              </a:defRPr>
            </a:pPr>
            <a:r>
              <a:rPr sz="3200">
                <a:solidFill>
                  <a:srgbClr val="FFFFFF"/>
                </a:solidFill>
                <a:uFill>
                  <a:solidFill>
                    <a:srgbClr val="FFFFFF"/>
                  </a:solidFill>
                </a:uFill>
              </a:rPr>
              <a:t>Body Level Three</a:t>
            </a:r>
          </a:p>
          <a:p>
            <a:pPr lvl="3">
              <a:defRPr sz="1800">
                <a:solidFill>
                  <a:srgbClr val="000000"/>
                </a:solidFill>
                <a:uFillTx/>
              </a:defRPr>
            </a:pPr>
            <a:r>
              <a:rPr sz="3200">
                <a:solidFill>
                  <a:srgbClr val="FFFFFF"/>
                </a:solidFill>
                <a:uFill>
                  <a:solidFill>
                    <a:srgbClr val="FFFFFF"/>
                  </a:solidFill>
                </a:uFill>
              </a:rPr>
              <a:t>Body Level Four</a:t>
            </a:r>
          </a:p>
          <a:p>
            <a:pPr lvl="4">
              <a:defRPr sz="1800">
                <a:solidFill>
                  <a:srgbClr val="000000"/>
                </a:solidFill>
                <a:uFillTx/>
              </a:defRPr>
            </a:pPr>
            <a:r>
              <a:rPr sz="3200">
                <a:solidFill>
                  <a:srgbClr val="FFFFFF"/>
                </a:solidFill>
                <a:uFill>
                  <a:solidFill>
                    <a:srgbClr val="FFFFFF"/>
                  </a:solidFill>
                </a:uFill>
              </a:rPr>
              <a:t>Body Level Five</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9" r:id="rId9"/>
    <p:sldLayoutId id="2147483660" r:id="rId10"/>
  </p:sldLayoutIdLst>
  <p:transition xmlns:p14="http://schemas.microsoft.com/office/powerpoint/2010/main" spd="med"/>
  <p:txStyles>
    <p:titleStyle>
      <a:lvl1pPr algn="ctr">
        <a:defRPr sz="7200">
          <a:solidFill>
            <a:srgbClr val="FFFFFF"/>
          </a:solidFill>
          <a:uFill>
            <a:solidFill>
              <a:srgbClr val="FFFFFF"/>
            </a:solidFill>
          </a:uFill>
          <a:latin typeface="+mn-lt"/>
          <a:ea typeface="+mn-ea"/>
          <a:cs typeface="+mn-cs"/>
          <a:sym typeface="Chalkboard"/>
        </a:defRPr>
      </a:lvl1pPr>
      <a:lvl2pPr indent="228600" algn="ctr">
        <a:defRPr sz="7200">
          <a:solidFill>
            <a:srgbClr val="FFFFFF"/>
          </a:solidFill>
          <a:uFill>
            <a:solidFill>
              <a:srgbClr val="FFFFFF"/>
            </a:solidFill>
          </a:uFill>
          <a:latin typeface="+mn-lt"/>
          <a:ea typeface="+mn-ea"/>
          <a:cs typeface="+mn-cs"/>
          <a:sym typeface="Chalkboard"/>
        </a:defRPr>
      </a:lvl2pPr>
      <a:lvl3pPr indent="457200" algn="ctr">
        <a:defRPr sz="7200">
          <a:solidFill>
            <a:srgbClr val="FFFFFF"/>
          </a:solidFill>
          <a:uFill>
            <a:solidFill>
              <a:srgbClr val="FFFFFF"/>
            </a:solidFill>
          </a:uFill>
          <a:latin typeface="+mn-lt"/>
          <a:ea typeface="+mn-ea"/>
          <a:cs typeface="+mn-cs"/>
          <a:sym typeface="Chalkboard"/>
        </a:defRPr>
      </a:lvl3pPr>
      <a:lvl4pPr indent="685800" algn="ctr">
        <a:defRPr sz="7200">
          <a:solidFill>
            <a:srgbClr val="FFFFFF"/>
          </a:solidFill>
          <a:uFill>
            <a:solidFill>
              <a:srgbClr val="FFFFFF"/>
            </a:solidFill>
          </a:uFill>
          <a:latin typeface="+mn-lt"/>
          <a:ea typeface="+mn-ea"/>
          <a:cs typeface="+mn-cs"/>
          <a:sym typeface="Chalkboard"/>
        </a:defRPr>
      </a:lvl4pPr>
      <a:lvl5pPr indent="914400" algn="ctr">
        <a:defRPr sz="7200">
          <a:solidFill>
            <a:srgbClr val="FFFFFF"/>
          </a:solidFill>
          <a:uFill>
            <a:solidFill>
              <a:srgbClr val="FFFFFF"/>
            </a:solidFill>
          </a:uFill>
          <a:latin typeface="+mn-lt"/>
          <a:ea typeface="+mn-ea"/>
          <a:cs typeface="+mn-cs"/>
          <a:sym typeface="Chalkboard"/>
        </a:defRPr>
      </a:lvl5pPr>
      <a:lvl6pPr indent="1143000" algn="ctr">
        <a:defRPr sz="7200">
          <a:solidFill>
            <a:srgbClr val="FFFFFF"/>
          </a:solidFill>
          <a:uFill>
            <a:solidFill>
              <a:srgbClr val="FFFFFF"/>
            </a:solidFill>
          </a:uFill>
          <a:latin typeface="+mn-lt"/>
          <a:ea typeface="+mn-ea"/>
          <a:cs typeface="+mn-cs"/>
          <a:sym typeface="Chalkboard"/>
        </a:defRPr>
      </a:lvl6pPr>
      <a:lvl7pPr indent="1371600" algn="ctr">
        <a:defRPr sz="7200">
          <a:solidFill>
            <a:srgbClr val="FFFFFF"/>
          </a:solidFill>
          <a:uFill>
            <a:solidFill>
              <a:srgbClr val="FFFFFF"/>
            </a:solidFill>
          </a:uFill>
          <a:latin typeface="+mn-lt"/>
          <a:ea typeface="+mn-ea"/>
          <a:cs typeface="+mn-cs"/>
          <a:sym typeface="Chalkboard"/>
        </a:defRPr>
      </a:lvl7pPr>
      <a:lvl8pPr indent="1600200" algn="ctr">
        <a:defRPr sz="7200">
          <a:solidFill>
            <a:srgbClr val="FFFFFF"/>
          </a:solidFill>
          <a:uFill>
            <a:solidFill>
              <a:srgbClr val="FFFFFF"/>
            </a:solidFill>
          </a:uFill>
          <a:latin typeface="+mn-lt"/>
          <a:ea typeface="+mn-ea"/>
          <a:cs typeface="+mn-cs"/>
          <a:sym typeface="Chalkboard"/>
        </a:defRPr>
      </a:lvl8pPr>
      <a:lvl9pPr indent="1828800" algn="ctr">
        <a:defRPr sz="7200">
          <a:solidFill>
            <a:srgbClr val="FFFFFF"/>
          </a:solidFill>
          <a:uFill>
            <a:solidFill>
              <a:srgbClr val="FFFFFF"/>
            </a:solidFill>
          </a:uFill>
          <a:latin typeface="+mn-lt"/>
          <a:ea typeface="+mn-ea"/>
          <a:cs typeface="+mn-cs"/>
          <a:sym typeface="Chalkboard"/>
        </a:defRPr>
      </a:lvl9pPr>
    </p:titleStyle>
    <p:bodyStyle>
      <a:lvl1pPr marL="8128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1pPr>
      <a:lvl2pPr marL="13589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2pPr>
      <a:lvl3pPr marL="18923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3pPr>
      <a:lvl4pPr marL="24638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4pPr>
      <a:lvl5pPr marL="30480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5pPr>
      <a:lvl6pPr marL="30480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6pPr>
      <a:lvl7pPr marL="30480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7pPr>
      <a:lvl8pPr marL="30480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8pPr>
      <a:lvl9pPr marL="3048000" indent="-406400">
        <a:spcBef>
          <a:spcPts val="3600"/>
        </a:spcBef>
        <a:buSzPct val="66000"/>
        <a:buChar char="•"/>
        <a:defRPr sz="3200">
          <a:solidFill>
            <a:srgbClr val="FFFFFF"/>
          </a:solidFill>
          <a:uFill>
            <a:solidFill>
              <a:srgbClr val="FFFFFF"/>
            </a:solidFill>
          </a:uFill>
          <a:latin typeface="+mn-lt"/>
          <a:ea typeface="+mn-ea"/>
          <a:cs typeface="+mn-cs"/>
          <a:sym typeface="Chalkboard"/>
        </a:defRPr>
      </a:lvl9pPr>
    </p:bodyStyle>
    <p:otherStyle>
      <a:lvl1pPr algn="ctr" defTabSz="584200">
        <a:defRPr sz="1200">
          <a:solidFill>
            <a:schemeClr val="tx1"/>
          </a:solidFill>
          <a:uFill>
            <a:solidFill>
              <a:srgbClr val="FFFFFF"/>
            </a:solidFill>
          </a:uFill>
          <a:latin typeface="+mn-lt"/>
          <a:ea typeface="+mn-ea"/>
          <a:cs typeface="+mn-cs"/>
          <a:sym typeface="Chalkboard"/>
        </a:defRPr>
      </a:lvl1pPr>
      <a:lvl2pPr indent="228600" algn="ctr" defTabSz="584200">
        <a:defRPr sz="1200">
          <a:solidFill>
            <a:schemeClr val="tx1"/>
          </a:solidFill>
          <a:uFill>
            <a:solidFill>
              <a:srgbClr val="FFFFFF"/>
            </a:solidFill>
          </a:uFill>
          <a:latin typeface="+mn-lt"/>
          <a:ea typeface="+mn-ea"/>
          <a:cs typeface="+mn-cs"/>
          <a:sym typeface="Chalkboard"/>
        </a:defRPr>
      </a:lvl2pPr>
      <a:lvl3pPr indent="457200" algn="ctr" defTabSz="584200">
        <a:defRPr sz="1200">
          <a:solidFill>
            <a:schemeClr val="tx1"/>
          </a:solidFill>
          <a:uFill>
            <a:solidFill>
              <a:srgbClr val="FFFFFF"/>
            </a:solidFill>
          </a:uFill>
          <a:latin typeface="+mn-lt"/>
          <a:ea typeface="+mn-ea"/>
          <a:cs typeface="+mn-cs"/>
          <a:sym typeface="Chalkboard"/>
        </a:defRPr>
      </a:lvl3pPr>
      <a:lvl4pPr indent="685800" algn="ctr" defTabSz="584200">
        <a:defRPr sz="1200">
          <a:solidFill>
            <a:schemeClr val="tx1"/>
          </a:solidFill>
          <a:uFill>
            <a:solidFill>
              <a:srgbClr val="FFFFFF"/>
            </a:solidFill>
          </a:uFill>
          <a:latin typeface="+mn-lt"/>
          <a:ea typeface="+mn-ea"/>
          <a:cs typeface="+mn-cs"/>
          <a:sym typeface="Chalkboard"/>
        </a:defRPr>
      </a:lvl4pPr>
      <a:lvl5pPr indent="914400" algn="ctr" defTabSz="584200">
        <a:defRPr sz="1200">
          <a:solidFill>
            <a:schemeClr val="tx1"/>
          </a:solidFill>
          <a:uFill>
            <a:solidFill>
              <a:srgbClr val="FFFFFF"/>
            </a:solidFill>
          </a:uFill>
          <a:latin typeface="+mn-lt"/>
          <a:ea typeface="+mn-ea"/>
          <a:cs typeface="+mn-cs"/>
          <a:sym typeface="Chalkboard"/>
        </a:defRPr>
      </a:lvl5pPr>
      <a:lvl6pPr indent="1143000" algn="ctr" defTabSz="584200">
        <a:defRPr sz="1200">
          <a:solidFill>
            <a:schemeClr val="tx1"/>
          </a:solidFill>
          <a:uFill>
            <a:solidFill>
              <a:srgbClr val="FFFFFF"/>
            </a:solidFill>
          </a:uFill>
          <a:latin typeface="+mn-lt"/>
          <a:ea typeface="+mn-ea"/>
          <a:cs typeface="+mn-cs"/>
          <a:sym typeface="Chalkboard"/>
        </a:defRPr>
      </a:lvl6pPr>
      <a:lvl7pPr indent="1371600" algn="ctr" defTabSz="584200">
        <a:defRPr sz="1200">
          <a:solidFill>
            <a:schemeClr val="tx1"/>
          </a:solidFill>
          <a:uFill>
            <a:solidFill>
              <a:srgbClr val="FFFFFF"/>
            </a:solidFill>
          </a:uFill>
          <a:latin typeface="+mn-lt"/>
          <a:ea typeface="+mn-ea"/>
          <a:cs typeface="+mn-cs"/>
          <a:sym typeface="Chalkboard"/>
        </a:defRPr>
      </a:lvl7pPr>
      <a:lvl8pPr indent="1600200" algn="ctr" defTabSz="584200">
        <a:defRPr sz="1200">
          <a:solidFill>
            <a:schemeClr val="tx1"/>
          </a:solidFill>
          <a:uFill>
            <a:solidFill>
              <a:srgbClr val="FFFFFF"/>
            </a:solidFill>
          </a:uFill>
          <a:latin typeface="+mn-lt"/>
          <a:ea typeface="+mn-ea"/>
          <a:cs typeface="+mn-cs"/>
          <a:sym typeface="Chalkboard"/>
        </a:defRPr>
      </a:lvl8pPr>
      <a:lvl9pPr indent="1828800" algn="ctr" defTabSz="584200">
        <a:defRPr sz="1200">
          <a:solidFill>
            <a:schemeClr val="tx1"/>
          </a:solidFill>
          <a:uFill>
            <a:solidFill>
              <a:srgbClr val="FFFFFF"/>
            </a:solidFill>
          </a:uFill>
          <a:latin typeface="+mn-lt"/>
          <a:ea typeface="+mn-ea"/>
          <a:cs typeface="+mn-cs"/>
          <a:sym typeface="Chalkboard"/>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3.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jpeg"/><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jpg"/><Relationship Id="rId3" Type="http://schemas.openxmlformats.org/officeDocument/2006/relationships/image" Target="../media/image4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jpg"/></Relationships>
</file>

<file path=ppt/slides/_rels/slide47.xml.rels><?xml version="1.0" encoding="UTF-8" standalone="yes"?>
<Relationships xmlns="http://schemas.openxmlformats.org/package/2006/relationships"><Relationship Id="rId3" Type="http://schemas.openxmlformats.org/officeDocument/2006/relationships/image" Target="../media/image50.JPG"/><Relationship Id="rId4" Type="http://schemas.openxmlformats.org/officeDocument/2006/relationships/image" Target="../media/image51.jpg"/><Relationship Id="rId5" Type="http://schemas.openxmlformats.org/officeDocument/2006/relationships/image" Target="../media/image52.jpg"/><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53.tif"/><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3.tif"/><Relationship Id="rId3"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5.tif"/><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61.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6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66.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20.png"/></Relationships>
</file>

<file path=ppt/slides/_rels/slide6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0.png"/><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 Id="rId3" Type="http://schemas.openxmlformats.org/officeDocument/2006/relationships/image" Target="../media/image6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image" Target="../media/image69.jpeg"/></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70.jpeg"/><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72.png"/></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7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7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7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79.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80.png"/></Relationships>
</file>

<file path=ppt/slides/_rels/slide76.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85.png"/><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8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8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8.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9.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0.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1.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2.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3.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4.jpe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6.jpeg"/></Relationships>
</file>

<file path=ppt/slides/_rels/slide93.xml.rels><?xml version="1.0" encoding="UTF-8" standalone="yes"?>
<Relationships xmlns="http://schemas.openxmlformats.org/package/2006/relationships"><Relationship Id="rId3" Type="http://schemas.openxmlformats.org/officeDocument/2006/relationships/hyperlink" Target="http://www.teach12.com/storex/professor.aspx?id=367" TargetMode="External"/><Relationship Id="rId4" Type="http://schemas.openxmlformats.org/officeDocument/2006/relationships/image" Target="../media/image98.png"/><Relationship Id="rId1" Type="http://schemas.openxmlformats.org/officeDocument/2006/relationships/slideLayout" Target="../slideLayouts/slideLayout3.xml"/><Relationship Id="rId2" Type="http://schemas.openxmlformats.org/officeDocument/2006/relationships/image" Target="../media/image97.png"/></Relationships>
</file>

<file path=ppt/slides/_rels/slide94.xml.rels><?xml version="1.0" encoding="UTF-8" standalone="yes"?>
<Relationships xmlns="http://schemas.openxmlformats.org/package/2006/relationships"><Relationship Id="rId3" Type="http://schemas.openxmlformats.org/officeDocument/2006/relationships/image" Target="../media/image100.jpeg"/><Relationship Id="rId4" Type="http://schemas.openxmlformats.org/officeDocument/2006/relationships/image" Target="../media/image101.png"/><Relationship Id="rId1" Type="http://schemas.openxmlformats.org/officeDocument/2006/relationships/slideLayout" Target="../slideLayouts/slideLayout3.xml"/><Relationship Id="rId2" Type="http://schemas.openxmlformats.org/officeDocument/2006/relationships/image" Target="../media/image9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p>
            <a:pPr lvl="0">
              <a:defRPr sz="1800">
                <a:solidFill>
                  <a:srgbClr val="000000"/>
                </a:solidFill>
                <a:uFillTx/>
              </a:defRPr>
            </a:pPr>
            <a:r>
              <a:rPr sz="7200" dirty="0">
                <a:solidFill>
                  <a:srgbClr val="FFFFFF"/>
                </a:solidFill>
                <a:uFill>
                  <a:solidFill>
                    <a:srgbClr val="FFFFFF"/>
                  </a:solidFill>
                </a:uFill>
              </a:rPr>
              <a:t>La traducción bíblica y la cultura visual antigua:</a:t>
            </a:r>
          </a:p>
        </p:txBody>
      </p:sp>
      <p:sp>
        <p:nvSpPr>
          <p:cNvPr id="38" name="Shape 38"/>
          <p:cNvSpPr>
            <a:spLocks noGrp="1"/>
          </p:cNvSpPr>
          <p:nvPr>
            <p:ph type="body" idx="1"/>
          </p:nvPr>
        </p:nvSpPr>
        <p:spPr>
          <a:xfrm>
            <a:off x="1270000" y="5207000"/>
            <a:ext cx="10464800" cy="4546600"/>
          </a:xfrm>
          <a:prstGeom prst="rect">
            <a:avLst/>
          </a:prstGeom>
        </p:spPr>
        <p:txBody>
          <a:bodyPr/>
          <a:lstStyle>
            <a:lvl1pPr>
              <a:buClr>
                <a:srgbClr val="FFFFFF"/>
              </a:buClr>
              <a:buFont typeface="Chalkboard"/>
              <a:defRPr sz="6400"/>
            </a:lvl1pPr>
          </a:lstStyle>
          <a:p>
            <a:pPr lvl="0">
              <a:defRPr sz="1800">
                <a:solidFill>
                  <a:srgbClr val="000000"/>
                </a:solidFill>
                <a:uFillTx/>
              </a:defRPr>
            </a:pPr>
            <a:r>
              <a:rPr lang="en-US" sz="6400" dirty="0" err="1" smtClean="0">
                <a:solidFill>
                  <a:srgbClr val="FFFFFF"/>
                </a:solidFill>
                <a:uFill>
                  <a:solidFill>
                    <a:srgbClr val="FFFFFF"/>
                  </a:solidFill>
                </a:uFill>
              </a:rPr>
              <a:t>Medios</a:t>
            </a:r>
            <a:r>
              <a:rPr lang="en-US" sz="6400" dirty="0" smtClean="0">
                <a:solidFill>
                  <a:srgbClr val="FFFFFF"/>
                </a:solidFill>
                <a:uFill>
                  <a:solidFill>
                    <a:srgbClr val="FFFFFF"/>
                  </a:solidFill>
                </a:uFill>
              </a:rPr>
              <a:t> </a:t>
            </a:r>
            <a:r>
              <a:rPr lang="en-US" sz="6400" dirty="0" err="1" smtClean="0">
                <a:solidFill>
                  <a:srgbClr val="FFFFFF"/>
                </a:solidFill>
                <a:uFill>
                  <a:solidFill>
                    <a:srgbClr val="FFFFFF"/>
                  </a:solidFill>
                </a:uFill>
              </a:rPr>
              <a:t>para</a:t>
            </a:r>
            <a:r>
              <a:rPr lang="en-US" sz="6400" dirty="0" smtClean="0">
                <a:solidFill>
                  <a:srgbClr val="FFFFFF"/>
                </a:solidFill>
                <a:uFill>
                  <a:solidFill>
                    <a:srgbClr val="FFFFFF"/>
                  </a:solidFill>
                </a:uFill>
              </a:rPr>
              <a:t> un</a:t>
            </a:r>
            <a:r>
              <a:rPr sz="6400" dirty="0" smtClean="0">
                <a:solidFill>
                  <a:srgbClr val="FFFFFF"/>
                </a:solidFill>
                <a:uFill>
                  <a:solidFill>
                    <a:srgbClr val="FFFFFF"/>
                  </a:solidFill>
                </a:uFill>
              </a:rPr>
              <a:t> </a:t>
            </a:r>
            <a:r>
              <a:rPr sz="6400" dirty="0">
                <a:solidFill>
                  <a:srgbClr val="FFFFFF"/>
                </a:solidFill>
                <a:uFill>
                  <a:solidFill>
                    <a:srgbClr val="FFFFFF"/>
                  </a:solidFill>
                </a:uFill>
              </a:rPr>
              <a:t>texto re-imaginado</a:t>
            </a:r>
          </a:p>
        </p:txBody>
      </p:sp>
      <p:sp>
        <p:nvSpPr>
          <p:cNvPr id="39" name="Shape 39"/>
          <p:cNvSpPr/>
          <p:nvPr/>
        </p:nvSpPr>
        <p:spPr>
          <a:xfrm>
            <a:off x="3924798" y="8798286"/>
            <a:ext cx="5150441" cy="67872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Yancy W. Smith, PhD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Conceptos</a:t>
            </a:r>
            <a:r>
              <a:rPr lang="en-US" dirty="0" smtClean="0"/>
              <a:t> </a:t>
            </a:r>
            <a:r>
              <a:rPr lang="en-US" dirty="0" err="1" smtClean="0"/>
              <a:t>básicos</a:t>
            </a:r>
            <a:endParaRPr lang="en-US" dirty="0"/>
          </a:p>
        </p:txBody>
      </p:sp>
      <p:sp>
        <p:nvSpPr>
          <p:cNvPr id="3" name="Text Placeholder 2"/>
          <p:cNvSpPr>
            <a:spLocks noGrp="1"/>
          </p:cNvSpPr>
          <p:nvPr>
            <p:ph type="body" idx="1"/>
          </p:nvPr>
        </p:nvSpPr>
        <p:spPr/>
        <p:txBody>
          <a:bodyPr/>
          <a:lstStyle/>
          <a:p>
            <a:r>
              <a:rPr lang="es-ES_tradnl" dirty="0" err="1" smtClean="0">
                <a:latin typeface="Trebuchet MS"/>
                <a:cs typeface="Trebuchet MS"/>
              </a:rPr>
              <a:t>Ἐνάργει</a:t>
            </a:r>
            <a:r>
              <a:rPr lang="es-ES_tradnl" dirty="0" smtClean="0">
                <a:latin typeface="Trebuchet MS"/>
                <a:cs typeface="Trebuchet MS"/>
              </a:rPr>
              <a:t>α (</a:t>
            </a:r>
            <a:r>
              <a:rPr lang="es-ES_tradnl" i="1" dirty="0" err="1" smtClean="0">
                <a:latin typeface="Trebuchet MS"/>
                <a:cs typeface="Trebuchet MS"/>
              </a:rPr>
              <a:t>enárgeia</a:t>
            </a:r>
            <a:r>
              <a:rPr lang="es-ES_tradnl" dirty="0" smtClean="0">
                <a:latin typeface="Trebuchet MS"/>
                <a:cs typeface="Trebuchet MS"/>
              </a:rPr>
              <a:t>)—pintar un cuadro vívido con pocas palabras.</a:t>
            </a:r>
          </a:p>
          <a:p>
            <a:r>
              <a:rPr lang="es-ES_tradnl" dirty="0" err="1" smtClean="0">
                <a:latin typeface="Trebuchet MS"/>
                <a:cs typeface="Trebuchet MS"/>
              </a:rPr>
              <a:t>Ἔμφ</a:t>
            </a:r>
            <a:r>
              <a:rPr lang="es-ES_tradnl" dirty="0" smtClean="0">
                <a:latin typeface="Trebuchet MS"/>
                <a:cs typeface="Trebuchet MS"/>
              </a:rPr>
              <a:t>α</a:t>
            </a:r>
            <a:r>
              <a:rPr lang="es-ES_tradnl" dirty="0" err="1" smtClean="0">
                <a:latin typeface="Trebuchet MS"/>
                <a:cs typeface="Trebuchet MS"/>
              </a:rPr>
              <a:t>σις</a:t>
            </a:r>
            <a:r>
              <a:rPr lang="es-ES_tradnl" dirty="0" smtClean="0">
                <a:latin typeface="Trebuchet MS"/>
                <a:cs typeface="Trebuchet MS"/>
              </a:rPr>
              <a:t> (</a:t>
            </a:r>
            <a:r>
              <a:rPr lang="es-ES_tradnl" i="1" dirty="0" smtClean="0">
                <a:latin typeface="Trebuchet MS"/>
                <a:cs typeface="Trebuchet MS"/>
              </a:rPr>
              <a:t>énfasis</a:t>
            </a:r>
            <a:r>
              <a:rPr lang="es-ES_tradnl" dirty="0" smtClean="0">
                <a:latin typeface="Trebuchet MS"/>
                <a:cs typeface="Trebuchet MS"/>
              </a:rPr>
              <a:t>)—lenguaje figurativo que potencia la </a:t>
            </a:r>
            <a:r>
              <a:rPr lang="es-ES_tradnl" dirty="0" err="1" smtClean="0">
                <a:latin typeface="Trebuchet MS"/>
                <a:cs typeface="Trebuchet MS"/>
              </a:rPr>
              <a:t>indireción</a:t>
            </a:r>
            <a:r>
              <a:rPr lang="es-ES_tradnl" dirty="0" smtClean="0">
                <a:latin typeface="Trebuchet MS"/>
                <a:cs typeface="Trebuchet MS"/>
              </a:rPr>
              <a:t>.</a:t>
            </a:r>
          </a:p>
          <a:p>
            <a:r>
              <a:rPr lang="es-ES_tradnl" dirty="0" err="1" smtClean="0">
                <a:latin typeface="Trebuchet MS"/>
                <a:cs typeface="Trebuchet MS"/>
              </a:rPr>
              <a:t>Ἐκφρἀσις</a:t>
            </a:r>
            <a:r>
              <a:rPr lang="es-ES_tradnl" dirty="0" smtClean="0">
                <a:latin typeface="Trebuchet MS"/>
                <a:cs typeface="Trebuchet MS"/>
              </a:rPr>
              <a:t> (</a:t>
            </a:r>
            <a:r>
              <a:rPr lang="es-ES_tradnl" dirty="0" err="1" smtClean="0">
                <a:latin typeface="Trebuchet MS"/>
                <a:cs typeface="Trebuchet MS"/>
              </a:rPr>
              <a:t>écfrasis</a:t>
            </a:r>
            <a:r>
              <a:rPr lang="es-ES_tradnl" dirty="0" smtClean="0">
                <a:latin typeface="Trebuchet MS"/>
                <a:cs typeface="Trebuchet MS"/>
              </a:rPr>
              <a:t>)—</a:t>
            </a:r>
            <a:r>
              <a:rPr lang="es-ES_tradnl" dirty="0" smtClean="0"/>
              <a:t>es la representación verbal de una representación visual. O referencia a imágenes comunes.</a:t>
            </a:r>
            <a:endParaRPr lang="es-ES_tradnl" dirty="0">
              <a:latin typeface="Trebuchet MS"/>
              <a:cs typeface="Trebuchet MS"/>
            </a:endParaRPr>
          </a:p>
        </p:txBody>
      </p:sp>
    </p:spTree>
    <p:extLst>
      <p:ext uri="{BB962C8B-B14F-4D97-AF65-F5344CB8AC3E}">
        <p14:creationId xmlns:p14="http://schemas.microsoft.com/office/powerpoint/2010/main" val="879536705"/>
      </p:ext>
    </p:extLst>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Shape 373"/>
          <p:cNvSpPr/>
          <p:nvPr/>
        </p:nvSpPr>
        <p:spPr>
          <a:xfrm>
            <a:off x="592691" y="728165"/>
            <a:ext cx="11874984" cy="8309969"/>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p>
            <a:r>
              <a:rPr lang="en-US" sz="3600" b="1" dirty="0" err="1">
                <a:latin typeface="Trebuchet MS"/>
                <a:cs typeface="Trebuchet MS"/>
              </a:rPr>
              <a:t>σκηνο</a:t>
            </a:r>
            <a:r>
              <a:rPr lang="en-US" sz="3600" b="1" dirty="0">
                <a:latin typeface="Trebuchet MS"/>
                <a:cs typeface="Trebuchet MS"/>
              </a:rPr>
              <a:t>π</a:t>
            </a:r>
            <a:r>
              <a:rPr lang="en-US" sz="3600" b="1" dirty="0" err="1">
                <a:latin typeface="Trebuchet MS"/>
                <a:cs typeface="Trebuchet MS"/>
              </a:rPr>
              <a:t>οιός</a:t>
            </a:r>
            <a:r>
              <a:rPr lang="en-US" sz="3600" b="1" dirty="0">
                <a:latin typeface="Trebuchet MS"/>
                <a:cs typeface="Trebuchet MS"/>
              </a:rPr>
              <a:t>, </a:t>
            </a:r>
            <a:r>
              <a:rPr lang="en-US" sz="3600" b="1" dirty="0" err="1">
                <a:latin typeface="Trebuchet MS"/>
                <a:cs typeface="Trebuchet MS"/>
              </a:rPr>
              <a:t>οῦ</a:t>
            </a:r>
            <a:r>
              <a:rPr lang="en-US" sz="3600" b="1" dirty="0">
                <a:latin typeface="Trebuchet MS"/>
                <a:cs typeface="Trebuchet MS"/>
              </a:rPr>
              <a:t>, </a:t>
            </a:r>
            <a:r>
              <a:rPr lang="en-US" sz="3600" b="1" dirty="0" err="1">
                <a:latin typeface="Trebuchet MS"/>
                <a:cs typeface="Trebuchet MS"/>
              </a:rPr>
              <a:t>ὁ</a:t>
            </a:r>
            <a:endParaRPr lang="en-US" sz="3600" dirty="0">
              <a:latin typeface="Trebuchet MS"/>
              <a:cs typeface="Trebuchet MS"/>
            </a:endParaRPr>
          </a:p>
          <a:p>
            <a:r>
              <a:rPr lang="en-US" sz="3600" dirty="0">
                <a:latin typeface="Trebuchet MS"/>
                <a:cs typeface="Trebuchet MS"/>
              </a:rPr>
              <a:t>① </a:t>
            </a:r>
            <a:r>
              <a:rPr lang="en-US" sz="3600" b="1" i="1" dirty="0" err="1">
                <a:latin typeface="Trebuchet MS"/>
                <a:cs typeface="Trebuchet MS"/>
              </a:rPr>
              <a:t>escenógrafo</a:t>
            </a:r>
            <a:r>
              <a:rPr lang="en-US" sz="3600" dirty="0">
                <a:latin typeface="Trebuchet MS"/>
                <a:cs typeface="Trebuchet MS"/>
              </a:rPr>
              <a:t> (</a:t>
            </a:r>
            <a:r>
              <a:rPr lang="en-US" sz="3600" dirty="0" err="1">
                <a:latin typeface="Trebuchet MS"/>
                <a:cs typeface="Trebuchet MS"/>
              </a:rPr>
              <a:t>seg</a:t>
            </a:r>
            <a:r>
              <a:rPr lang="en-US" sz="3600" dirty="0">
                <a:latin typeface="Trebuchet MS"/>
                <a:cs typeface="Trebuchet MS"/>
              </a:rPr>
              <a:t>. </a:t>
            </a:r>
            <a:r>
              <a:rPr lang="en-US" sz="3600" dirty="0" err="1">
                <a:latin typeface="Trebuchet MS"/>
                <a:cs typeface="Trebuchet MS"/>
              </a:rPr>
              <a:t>Polux</a:t>
            </a:r>
            <a:r>
              <a:rPr lang="en-US" sz="3600" dirty="0">
                <a:latin typeface="Trebuchet MS"/>
                <a:cs typeface="Trebuchet MS"/>
              </a:rPr>
              <a:t> 7, 189 </a:t>
            </a:r>
            <a:r>
              <a:rPr lang="en-US" sz="3600" dirty="0">
                <a:solidFill>
                  <a:srgbClr val="FFFF00"/>
                </a:solidFill>
                <a:latin typeface="Trebuchet MS"/>
                <a:cs typeface="Trebuchet MS"/>
              </a:rPr>
              <a:t>la </a:t>
            </a:r>
            <a:r>
              <a:rPr lang="en-US" sz="3600" dirty="0" err="1">
                <a:solidFill>
                  <a:srgbClr val="FFFF00"/>
                </a:solidFill>
                <a:latin typeface="Trebuchet MS"/>
                <a:cs typeface="Trebuchet MS"/>
              </a:rPr>
              <a:t>comedia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antigua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usaba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esta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palabra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como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sinónimo</a:t>
            </a:r>
            <a:r>
              <a:rPr lang="en-US" sz="3600" dirty="0">
                <a:solidFill>
                  <a:srgbClr val="FFFF00"/>
                </a:solidFill>
                <a:latin typeface="Trebuchet MS"/>
                <a:cs typeface="Trebuchet MS"/>
              </a:rPr>
              <a:t> de </a:t>
            </a:r>
            <a:r>
              <a:rPr lang="en-US" sz="3600" dirty="0" err="1">
                <a:solidFill>
                  <a:srgbClr val="FFFF00"/>
                </a:solidFill>
                <a:latin typeface="Trebuchet MS"/>
                <a:cs typeface="Trebuchet MS"/>
              </a:rPr>
              <a:t>μηχ</a:t>
            </a:r>
            <a:r>
              <a:rPr lang="en-US" sz="3600" dirty="0">
                <a:solidFill>
                  <a:srgbClr val="FFFF00"/>
                </a:solidFill>
                <a:latin typeface="Trebuchet MS"/>
                <a:cs typeface="Trebuchet MS"/>
              </a:rPr>
              <a:t>α</a:t>
            </a:r>
            <a:r>
              <a:rPr lang="en-US" sz="3600" dirty="0" err="1">
                <a:solidFill>
                  <a:srgbClr val="FFFF00"/>
                </a:solidFill>
                <a:latin typeface="Trebuchet MS"/>
                <a:cs typeface="Trebuchet MS"/>
              </a:rPr>
              <a:t>νο</a:t>
            </a:r>
            <a:r>
              <a:rPr lang="en-US" sz="3600" dirty="0">
                <a:solidFill>
                  <a:srgbClr val="FFFF00"/>
                </a:solidFill>
                <a:latin typeface="Trebuchet MS"/>
                <a:cs typeface="Trebuchet MS"/>
              </a:rPr>
              <a:t>π</a:t>
            </a:r>
            <a:r>
              <a:rPr lang="en-US" sz="3600" dirty="0" err="1">
                <a:solidFill>
                  <a:srgbClr val="FFFF00"/>
                </a:solidFill>
                <a:latin typeface="Trebuchet MS"/>
                <a:cs typeface="Trebuchet MS"/>
              </a:rPr>
              <a:t>οιός</a:t>
            </a:r>
            <a:r>
              <a:rPr lang="en-US" sz="3600" dirty="0">
                <a:solidFill>
                  <a:srgbClr val="FFFF00"/>
                </a:solidFill>
                <a:latin typeface="Trebuchet MS"/>
                <a:cs typeface="Trebuchet MS"/>
              </a:rPr>
              <a:t>=o ‘</a:t>
            </a:r>
            <a:r>
              <a:rPr lang="en-US" sz="3600" dirty="0" err="1">
                <a:solidFill>
                  <a:srgbClr val="FFFF00"/>
                </a:solidFill>
                <a:latin typeface="Trebuchet MS"/>
                <a:cs typeface="Trebuchet MS"/>
              </a:rPr>
              <a:t>maquinista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tramoyista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que</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movía</a:t>
            </a:r>
            <a:r>
              <a:rPr lang="en-US" sz="3600" dirty="0">
                <a:solidFill>
                  <a:srgbClr val="FFFF00"/>
                </a:solidFill>
                <a:latin typeface="Trebuchet MS"/>
                <a:cs typeface="Trebuchet MS"/>
              </a:rPr>
              <a:t> la </a:t>
            </a:r>
            <a:r>
              <a:rPr lang="en-US" sz="3600" dirty="0" err="1">
                <a:solidFill>
                  <a:srgbClr val="FFFF00"/>
                </a:solidFill>
                <a:latin typeface="Trebuchet MS"/>
                <a:cs typeface="Trebuchet MS"/>
              </a:rPr>
              <a:t>escenografía</a:t>
            </a:r>
            <a:r>
              <a:rPr lang="en-US" sz="3600" dirty="0">
                <a:solidFill>
                  <a:srgbClr val="FFFF00"/>
                </a:solidFill>
                <a:latin typeface="Trebuchet MS"/>
                <a:cs typeface="Trebuchet MS"/>
              </a:rPr>
              <a:t> </a:t>
            </a:r>
            <a:r>
              <a:rPr lang="en-US" sz="3600" dirty="0">
                <a:latin typeface="Trebuchet MS"/>
                <a:cs typeface="Trebuchet MS"/>
              </a:rPr>
              <a:t>[</a:t>
            </a:r>
            <a:r>
              <a:rPr lang="en-US" sz="3600" dirty="0" err="1">
                <a:latin typeface="Trebuchet MS"/>
                <a:cs typeface="Trebuchet MS"/>
              </a:rPr>
              <a:t>como</a:t>
            </a:r>
            <a:r>
              <a:rPr lang="en-US" sz="3600" dirty="0">
                <a:latin typeface="Trebuchet MS"/>
                <a:cs typeface="Trebuchet MS"/>
              </a:rPr>
              <a:t> </a:t>
            </a:r>
            <a:r>
              <a:rPr lang="en-US" sz="3600" dirty="0" err="1">
                <a:latin typeface="Trebuchet MS"/>
                <a:cs typeface="Trebuchet MS"/>
              </a:rPr>
              <a:t>Aristófanes</a:t>
            </a:r>
            <a:r>
              <a:rPr lang="en-US" sz="3600" dirty="0">
                <a:latin typeface="Trebuchet MS"/>
                <a:cs typeface="Trebuchet MS"/>
              </a:rPr>
              <a:t>, </a:t>
            </a:r>
            <a:r>
              <a:rPr lang="en-US" sz="3600" dirty="0" err="1">
                <a:latin typeface="Trebuchet MS"/>
                <a:cs typeface="Trebuchet MS"/>
              </a:rPr>
              <a:t>Pax</a:t>
            </a:r>
            <a:r>
              <a:rPr lang="en-US" sz="3600" dirty="0">
                <a:latin typeface="Trebuchet MS"/>
                <a:cs typeface="Trebuchet MS"/>
              </a:rPr>
              <a:t> 174] </a:t>
            </a:r>
            <a:r>
              <a:rPr lang="en-US" sz="3600" dirty="0">
                <a:solidFill>
                  <a:srgbClr val="FFFF00"/>
                </a:solidFill>
                <a:latin typeface="Trebuchet MS"/>
                <a:cs typeface="Trebuchet MS"/>
              </a:rPr>
              <a:t>o un ‘constructor de </a:t>
            </a:r>
            <a:r>
              <a:rPr lang="en-US" sz="3600" dirty="0" err="1">
                <a:solidFill>
                  <a:srgbClr val="FFFF00"/>
                </a:solidFill>
                <a:latin typeface="Trebuchet MS"/>
                <a:cs typeface="Trebuchet MS"/>
              </a:rPr>
              <a:t>tramoyas</a:t>
            </a:r>
            <a:r>
              <a:rPr lang="en-US" sz="3600" dirty="0">
                <a:solidFill>
                  <a:srgbClr val="FFFF00"/>
                </a:solidFill>
                <a:latin typeface="Trebuchet MS"/>
                <a:cs typeface="Trebuchet MS"/>
              </a:rPr>
              <a:t>’. </a:t>
            </a:r>
            <a:r>
              <a:rPr lang="en-US" sz="3600" dirty="0" err="1">
                <a:latin typeface="Trebuchet MS"/>
                <a:cs typeface="Trebuchet MS"/>
              </a:rPr>
              <a:t>Términos</a:t>
            </a:r>
            <a:r>
              <a:rPr lang="en-US" sz="3600" dirty="0">
                <a:latin typeface="Trebuchet MS"/>
                <a:cs typeface="Trebuchet MS"/>
              </a:rPr>
              <a:t> </a:t>
            </a:r>
            <a:r>
              <a:rPr lang="en-US" sz="3600" dirty="0" err="1">
                <a:latin typeface="Trebuchet MS"/>
                <a:cs typeface="Trebuchet MS"/>
              </a:rPr>
              <a:t>associados</a:t>
            </a:r>
            <a:r>
              <a:rPr lang="en-US" sz="3600" dirty="0">
                <a:latin typeface="Trebuchet MS"/>
                <a:cs typeface="Trebuchet MS"/>
              </a:rPr>
              <a:t> </a:t>
            </a:r>
            <a:r>
              <a:rPr lang="en-US" sz="3600" dirty="0" err="1">
                <a:latin typeface="Trebuchet MS"/>
                <a:cs typeface="Trebuchet MS"/>
              </a:rPr>
              <a:t>incluyen</a:t>
            </a:r>
            <a:r>
              <a:rPr lang="en-US" sz="3600" dirty="0">
                <a:latin typeface="Trebuchet MS"/>
                <a:cs typeface="Trebuchet MS"/>
              </a:rPr>
              <a:t> </a:t>
            </a:r>
            <a:r>
              <a:rPr lang="en-US" sz="3600" dirty="0" err="1">
                <a:latin typeface="Trebuchet MS"/>
                <a:cs typeface="Trebuchet MS"/>
              </a:rPr>
              <a:t>σκηνογράφος</a:t>
            </a:r>
            <a:r>
              <a:rPr lang="en-US" sz="3600" dirty="0">
                <a:latin typeface="Trebuchet MS"/>
                <a:cs typeface="Trebuchet MS"/>
              </a:rPr>
              <a:t> </a:t>
            </a:r>
            <a:r>
              <a:rPr lang="en-US" sz="3600" dirty="0" err="1">
                <a:latin typeface="Trebuchet MS"/>
                <a:cs typeface="Trebuchet MS"/>
              </a:rPr>
              <a:t>Diógenes</a:t>
            </a:r>
            <a:r>
              <a:rPr lang="en-US" sz="3600" dirty="0">
                <a:latin typeface="Trebuchet MS"/>
                <a:cs typeface="Trebuchet MS"/>
              </a:rPr>
              <a:t> </a:t>
            </a:r>
            <a:r>
              <a:rPr lang="en-US" sz="3600" dirty="0" err="1">
                <a:latin typeface="Trebuchet MS"/>
                <a:cs typeface="Trebuchet MS"/>
              </a:rPr>
              <a:t>Laercio</a:t>
            </a:r>
            <a:r>
              <a:rPr lang="en-US" sz="3600" dirty="0">
                <a:latin typeface="Trebuchet MS"/>
                <a:cs typeface="Trebuchet MS"/>
              </a:rPr>
              <a:t> 2, 125 y </a:t>
            </a:r>
            <a:r>
              <a:rPr lang="en-US" sz="3600" dirty="0" err="1">
                <a:latin typeface="Trebuchet MS"/>
                <a:cs typeface="Trebuchet MS"/>
              </a:rPr>
              <a:t>σκηνογρ</a:t>
            </a:r>
            <a:r>
              <a:rPr lang="en-US" sz="3600" dirty="0">
                <a:latin typeface="Trebuchet MS"/>
                <a:cs typeface="Trebuchet MS"/>
              </a:rPr>
              <a:t>α</a:t>
            </a:r>
            <a:r>
              <a:rPr lang="en-US" sz="3600" dirty="0" err="1">
                <a:latin typeface="Trebuchet MS"/>
                <a:cs typeface="Trebuchet MS"/>
              </a:rPr>
              <a:t>φί</a:t>
            </a:r>
            <a:r>
              <a:rPr lang="en-US" sz="3600" dirty="0">
                <a:latin typeface="Trebuchet MS"/>
                <a:cs typeface="Trebuchet MS"/>
              </a:rPr>
              <a:t>α </a:t>
            </a:r>
            <a:r>
              <a:rPr lang="en-US" sz="3600" dirty="0" err="1">
                <a:latin typeface="Trebuchet MS"/>
                <a:cs typeface="Trebuchet MS"/>
              </a:rPr>
              <a:t>Aristóteles</a:t>
            </a:r>
            <a:r>
              <a:rPr lang="en-US" sz="3600" dirty="0">
                <a:latin typeface="Trebuchet MS"/>
                <a:cs typeface="Trebuchet MS"/>
              </a:rPr>
              <a:t>., La </a:t>
            </a:r>
            <a:r>
              <a:rPr lang="en-US" sz="3600" dirty="0" err="1">
                <a:latin typeface="Trebuchet MS"/>
                <a:cs typeface="Trebuchet MS"/>
              </a:rPr>
              <a:t>Poética</a:t>
            </a:r>
            <a:r>
              <a:rPr lang="en-US" sz="3600" dirty="0">
                <a:latin typeface="Trebuchet MS"/>
                <a:cs typeface="Trebuchet MS"/>
              </a:rPr>
              <a:t>. 1449a and </a:t>
            </a:r>
            <a:r>
              <a:rPr lang="en-US" sz="3600" dirty="0" err="1">
                <a:latin typeface="Trebuchet MS"/>
                <a:cs typeface="Trebuchet MS"/>
              </a:rPr>
              <a:t>Políbio</a:t>
            </a:r>
            <a:r>
              <a:rPr lang="en-US" sz="3600" dirty="0">
                <a:latin typeface="Trebuchet MS"/>
                <a:cs typeface="Trebuchet MS"/>
              </a:rPr>
              <a:t> 12, 28a, 1, </a:t>
            </a:r>
            <a:r>
              <a:rPr lang="en-US" sz="3600" dirty="0" err="1">
                <a:solidFill>
                  <a:srgbClr val="FFFF00"/>
                </a:solidFill>
                <a:latin typeface="Trebuchet MS"/>
                <a:cs typeface="Trebuchet MS"/>
              </a:rPr>
              <a:t>refiriéndose</a:t>
            </a:r>
            <a:r>
              <a:rPr lang="en-US" sz="3600" dirty="0">
                <a:solidFill>
                  <a:srgbClr val="FFFF00"/>
                </a:solidFill>
                <a:latin typeface="Trebuchet MS"/>
                <a:cs typeface="Trebuchet MS"/>
              </a:rPr>
              <a:t> a la </a:t>
            </a:r>
            <a:r>
              <a:rPr lang="en-US" sz="3600" dirty="0" err="1">
                <a:solidFill>
                  <a:srgbClr val="FFFF00"/>
                </a:solidFill>
                <a:latin typeface="Trebuchet MS"/>
                <a:cs typeface="Trebuchet MS"/>
              </a:rPr>
              <a:t>pintura</a:t>
            </a:r>
            <a:r>
              <a:rPr lang="en-US" sz="3600" dirty="0">
                <a:solidFill>
                  <a:srgbClr val="FFFF00"/>
                </a:solidFill>
                <a:latin typeface="Trebuchet MS"/>
                <a:cs typeface="Trebuchet MS"/>
              </a:rPr>
              <a:t> de </a:t>
            </a:r>
            <a:r>
              <a:rPr lang="en-US" sz="3600" dirty="0" err="1">
                <a:solidFill>
                  <a:srgbClr val="FFFF00"/>
                </a:solidFill>
                <a:latin typeface="Trebuchet MS"/>
                <a:cs typeface="Trebuchet MS"/>
              </a:rPr>
              <a:t>escenografía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pintor</a:t>
            </a:r>
            <a:r>
              <a:rPr lang="en-US" sz="3600" dirty="0">
                <a:solidFill>
                  <a:srgbClr val="FFFF00"/>
                </a:solidFill>
                <a:latin typeface="Trebuchet MS"/>
                <a:cs typeface="Trebuchet MS"/>
              </a:rPr>
              <a:t>/</a:t>
            </a:r>
            <a:r>
              <a:rPr lang="en-US" sz="3600" dirty="0" err="1">
                <a:solidFill>
                  <a:srgbClr val="FFFF00"/>
                </a:solidFill>
                <a:latin typeface="Trebuchet MS"/>
                <a:cs typeface="Trebuchet MS"/>
              </a:rPr>
              <a:t>ura</a:t>
            </a:r>
            <a:r>
              <a:rPr lang="en-US" sz="3600" dirty="0">
                <a:solidFill>
                  <a:srgbClr val="FFFF00"/>
                </a:solidFill>
                <a:latin typeface="Trebuchet MS"/>
                <a:cs typeface="Trebuchet MS"/>
              </a:rPr>
              <a:t> de </a:t>
            </a:r>
            <a:r>
              <a:rPr lang="en-US" sz="3600" dirty="0" err="1">
                <a:solidFill>
                  <a:srgbClr val="FFFF00"/>
                </a:solidFill>
                <a:latin typeface="Trebuchet MS"/>
                <a:cs typeface="Trebuchet MS"/>
              </a:rPr>
              <a:t>escenografía</a:t>
            </a:r>
            <a:r>
              <a:rPr lang="en-US" sz="3600" dirty="0">
                <a:solidFill>
                  <a:srgbClr val="FFFF00"/>
                </a:solidFill>
                <a:latin typeface="Trebuchet MS"/>
                <a:cs typeface="Trebuchet MS"/>
              </a:rPr>
              <a:t>’ </a:t>
            </a:r>
            <a:r>
              <a:rPr lang="en-US" sz="3600" b="1" dirty="0" err="1">
                <a:solidFill>
                  <a:schemeClr val="tx1"/>
                </a:solidFill>
                <a:latin typeface="Trebuchet MS"/>
                <a:cs typeface="Trebuchet MS"/>
              </a:rPr>
              <a:t>Hechos</a:t>
            </a:r>
            <a:r>
              <a:rPr lang="en-US" sz="3600" b="1" dirty="0">
                <a:solidFill>
                  <a:schemeClr val="tx1"/>
                </a:solidFill>
                <a:latin typeface="Trebuchet MS"/>
                <a:cs typeface="Trebuchet MS"/>
              </a:rPr>
              <a:t> 18:3</a:t>
            </a:r>
            <a:r>
              <a:rPr lang="en-US" sz="3600" b="1" dirty="0">
                <a:latin typeface="Trebuchet MS"/>
                <a:cs typeface="Trebuchet MS"/>
              </a:rPr>
              <a:t>.</a:t>
            </a:r>
            <a:r>
              <a:rPr lang="en-US" sz="3600" dirty="0">
                <a:latin typeface="Trebuchet MS"/>
                <a:cs typeface="Trebuchet MS"/>
              </a:rPr>
              <a:t>  </a:t>
            </a:r>
            <a:r>
              <a:rPr lang="en-US" sz="3600" dirty="0" err="1">
                <a:solidFill>
                  <a:srgbClr val="FFFF00"/>
                </a:solidFill>
                <a:latin typeface="Trebuchet MS"/>
                <a:cs typeface="Trebuchet MS"/>
              </a:rPr>
              <a:t>Pero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si</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uno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entiende</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σκηνή</a:t>
            </a:r>
            <a:r>
              <a:rPr lang="en-US" sz="3600" dirty="0">
                <a:solidFill>
                  <a:srgbClr val="FFFF00"/>
                </a:solidFill>
                <a:latin typeface="Trebuchet MS"/>
                <a:cs typeface="Trebuchet MS"/>
              </a:rPr>
              <a:t> no </a:t>
            </a:r>
            <a:r>
              <a:rPr lang="en-US" sz="3600" dirty="0" err="1">
                <a:solidFill>
                  <a:srgbClr val="FFFF00"/>
                </a:solidFill>
                <a:latin typeface="Trebuchet MS"/>
                <a:cs typeface="Trebuchet MS"/>
              </a:rPr>
              <a:t>como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escena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sino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tienda</a:t>
            </a:r>
            <a:r>
              <a:rPr lang="en-US" sz="3600" dirty="0">
                <a:solidFill>
                  <a:srgbClr val="FFFF00"/>
                </a:solidFill>
                <a:latin typeface="Trebuchet MS"/>
                <a:cs typeface="Trebuchet MS"/>
              </a:rPr>
              <a:t>’ y lo </a:t>
            </a:r>
            <a:r>
              <a:rPr lang="en-US" sz="3600" dirty="0" err="1">
                <a:solidFill>
                  <a:srgbClr val="FFFF00"/>
                </a:solidFill>
                <a:latin typeface="Trebuchet MS"/>
                <a:cs typeface="Trebuchet MS"/>
              </a:rPr>
              <a:t>considera</a:t>
            </a:r>
            <a:r>
              <a:rPr lang="en-US" sz="3600" dirty="0">
                <a:solidFill>
                  <a:srgbClr val="FFFF00"/>
                </a:solidFill>
                <a:latin typeface="Trebuchet MS"/>
                <a:cs typeface="Trebuchet MS"/>
              </a:rPr>
              <a:t> improbable </a:t>
            </a:r>
            <a:r>
              <a:rPr lang="en-US" sz="3600" dirty="0" err="1">
                <a:solidFill>
                  <a:srgbClr val="FFFF00"/>
                </a:solidFill>
                <a:latin typeface="Trebuchet MS"/>
                <a:cs typeface="Trebuchet MS"/>
              </a:rPr>
              <a:t>que</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Prisca</a:t>
            </a:r>
            <a:r>
              <a:rPr lang="en-US" sz="3600" dirty="0">
                <a:solidFill>
                  <a:srgbClr val="FFFF00"/>
                </a:solidFill>
                <a:latin typeface="Trebuchet MS"/>
                <a:cs typeface="Trebuchet MS"/>
              </a:rPr>
              <a:t>, Aquila y Pablo </a:t>
            </a:r>
            <a:r>
              <a:rPr lang="en-US" sz="3600" dirty="0" err="1">
                <a:solidFill>
                  <a:srgbClr val="FFFF00"/>
                </a:solidFill>
                <a:latin typeface="Trebuchet MS"/>
                <a:cs typeface="Trebuchet MS"/>
              </a:rPr>
              <a:t>hubieran</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practicado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tal</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nogocio</a:t>
            </a:r>
            <a:r>
              <a:rPr lang="en-US" sz="3600" dirty="0">
                <a:solidFill>
                  <a:srgbClr val="FFFF00"/>
                </a:solidFill>
                <a:latin typeface="Trebuchet MS"/>
                <a:cs typeface="Trebuchet MS"/>
              </a:rPr>
              <a:t> contra </a:t>
            </a:r>
            <a:r>
              <a:rPr lang="en-US" sz="3600" dirty="0" err="1">
                <a:solidFill>
                  <a:srgbClr val="FFFF00"/>
                </a:solidFill>
                <a:latin typeface="Trebuchet MS"/>
                <a:cs typeface="Trebuchet MS"/>
              </a:rPr>
              <a:t>supuesta</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objectiones</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religiosas</a:t>
            </a:r>
            <a:r>
              <a:rPr lang="en-US" sz="3600" dirty="0">
                <a:solidFill>
                  <a:srgbClr val="FFFF00"/>
                </a:solidFill>
                <a:latin typeface="Trebuchet MS"/>
                <a:cs typeface="Trebuchet MS"/>
              </a:rPr>
              <a:t> </a:t>
            </a:r>
            <a:r>
              <a:rPr lang="en-US" sz="3600" dirty="0">
                <a:latin typeface="Trebuchet MS"/>
                <a:cs typeface="Trebuchet MS"/>
              </a:rPr>
              <a:t>(</a:t>
            </a:r>
            <a:r>
              <a:rPr lang="en-US" sz="3600" dirty="0" err="1">
                <a:latin typeface="Trebuchet MS"/>
                <a:cs typeface="Trebuchet MS"/>
              </a:rPr>
              <a:t>ver</a:t>
            </a:r>
            <a:r>
              <a:rPr lang="en-US" sz="3600" dirty="0">
                <a:latin typeface="Trebuchet MS"/>
                <a:cs typeface="Trebuchet MS"/>
              </a:rPr>
              <a:t>, </a:t>
            </a:r>
            <a:r>
              <a:rPr lang="en-US" sz="3600" dirty="0" err="1">
                <a:latin typeface="Trebuchet MS"/>
                <a:cs typeface="Trebuchet MS"/>
              </a:rPr>
              <a:t>Schürer</a:t>
            </a:r>
            <a:r>
              <a:rPr lang="en-US" sz="3600" dirty="0">
                <a:latin typeface="Trebuchet MS"/>
                <a:cs typeface="Trebuchet MS"/>
              </a:rPr>
              <a:t> II 54–55 </a:t>
            </a:r>
            <a:r>
              <a:rPr lang="en-US" sz="3600" dirty="0" err="1">
                <a:latin typeface="Trebuchet MS"/>
                <a:cs typeface="Trebuchet MS"/>
              </a:rPr>
              <a:t>sobre</a:t>
            </a:r>
            <a:r>
              <a:rPr lang="en-US" sz="3600" dirty="0">
                <a:latin typeface="Trebuchet MS"/>
                <a:cs typeface="Trebuchet MS"/>
              </a:rPr>
              <a:t> </a:t>
            </a:r>
            <a:r>
              <a:rPr lang="en-US" sz="3600" dirty="0" err="1">
                <a:latin typeface="Trebuchet MS"/>
                <a:cs typeface="Trebuchet MS"/>
              </a:rPr>
              <a:t>actitudes</a:t>
            </a:r>
            <a:r>
              <a:rPr lang="en-US" sz="3600" dirty="0">
                <a:latin typeface="Trebuchet MS"/>
                <a:cs typeface="Trebuchet MS"/>
              </a:rPr>
              <a:t> </a:t>
            </a:r>
            <a:r>
              <a:rPr lang="en-US" sz="3600" dirty="0" err="1">
                <a:latin typeface="Trebuchet MS"/>
                <a:cs typeface="Trebuchet MS"/>
              </a:rPr>
              <a:t>judías</a:t>
            </a:r>
            <a:r>
              <a:rPr lang="en-US" sz="3600" dirty="0">
                <a:latin typeface="Trebuchet MS"/>
                <a:cs typeface="Trebuchet MS"/>
              </a:rPr>
              <a:t> </a:t>
            </a:r>
            <a:r>
              <a:rPr lang="en-US" sz="3600" dirty="0" err="1">
                <a:latin typeface="Trebuchet MS"/>
                <a:cs typeface="Trebuchet MS"/>
              </a:rPr>
              <a:t>hacia</a:t>
            </a:r>
            <a:r>
              <a:rPr lang="en-US" sz="3600" dirty="0">
                <a:latin typeface="Trebuchet MS"/>
                <a:cs typeface="Trebuchet MS"/>
              </a:rPr>
              <a:t> la production </a:t>
            </a:r>
            <a:r>
              <a:rPr lang="en-US" sz="3600" dirty="0" err="1">
                <a:latin typeface="Trebuchet MS"/>
                <a:cs typeface="Trebuchet MS"/>
              </a:rPr>
              <a:t>teatral</a:t>
            </a:r>
            <a:r>
              <a:rPr lang="en-US" sz="3600" dirty="0">
                <a:latin typeface="Trebuchet MS"/>
                <a:cs typeface="Trebuchet MS"/>
              </a:rPr>
              <a:t>), </a:t>
            </a:r>
            <a:r>
              <a:rPr lang="en-US" sz="3600" dirty="0" err="1">
                <a:solidFill>
                  <a:srgbClr val="FFFF00"/>
                </a:solidFill>
                <a:latin typeface="Trebuchet MS"/>
                <a:cs typeface="Trebuchet MS"/>
              </a:rPr>
              <a:t>uno</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persistiría</a:t>
            </a:r>
            <a:r>
              <a:rPr lang="en-US" sz="3600" dirty="0">
                <a:solidFill>
                  <a:srgbClr val="FFFF00"/>
                </a:solidFill>
                <a:latin typeface="Trebuchet MS"/>
                <a:cs typeface="Trebuchet MS"/>
              </a:rPr>
              <a:t> en </a:t>
            </a:r>
            <a:r>
              <a:rPr lang="en-US" sz="3600" dirty="0" err="1">
                <a:solidFill>
                  <a:srgbClr val="FFFF00"/>
                </a:solidFill>
                <a:latin typeface="Trebuchet MS"/>
                <a:cs typeface="Trebuchet MS"/>
              </a:rPr>
              <a:t>seguir</a:t>
            </a:r>
            <a:r>
              <a:rPr lang="en-US" sz="3600" dirty="0">
                <a:solidFill>
                  <a:srgbClr val="FFFF00"/>
                </a:solidFill>
                <a:latin typeface="Trebuchet MS"/>
                <a:cs typeface="Trebuchet MS"/>
              </a:rPr>
              <a:t> la </a:t>
            </a:r>
            <a:r>
              <a:rPr lang="en-US" sz="3600" dirty="0" err="1">
                <a:solidFill>
                  <a:srgbClr val="FFFF00"/>
                </a:solidFill>
                <a:latin typeface="Trebuchet MS"/>
                <a:cs typeface="Trebuchet MS"/>
              </a:rPr>
              <a:t>traducción</a:t>
            </a:r>
            <a:r>
              <a:rPr lang="en-US" sz="3600" dirty="0">
                <a:solidFill>
                  <a:srgbClr val="FFFF00"/>
                </a:solidFill>
                <a:latin typeface="Trebuchet MS"/>
                <a:cs typeface="Trebuchet MS"/>
              </a:rPr>
              <a:t> </a:t>
            </a:r>
            <a:r>
              <a:rPr lang="en-US" sz="3600" dirty="0" err="1">
                <a:solidFill>
                  <a:srgbClr val="FFFF00"/>
                </a:solidFill>
                <a:latin typeface="Trebuchet MS"/>
                <a:cs typeface="Trebuchet MS"/>
              </a:rPr>
              <a:t>tradicional</a:t>
            </a:r>
            <a:endParaRPr lang="en-US" sz="3600" dirty="0">
              <a:solidFill>
                <a:srgbClr val="FFFF00"/>
              </a:solidFill>
              <a:latin typeface="Trebuchet MS"/>
              <a:cs typeface="Trebuchet MS"/>
            </a:endParaRPr>
          </a:p>
        </p:txBody>
      </p:sp>
    </p:spTree>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image.png"/>
          <p:cNvPicPr/>
          <p:nvPr/>
        </p:nvPicPr>
        <p:blipFill>
          <a:blip r:embed="rId3">
            <a:extLst/>
          </a:blip>
          <a:stretch>
            <a:fillRect/>
          </a:stretch>
        </p:blipFill>
        <p:spPr>
          <a:xfrm>
            <a:off x="1311275" y="1636712"/>
            <a:ext cx="10388600" cy="6707188"/>
          </a:xfrm>
          <a:prstGeom prst="rect">
            <a:avLst/>
          </a:prstGeom>
          <a:ln w="12700">
            <a:miter lim="400000"/>
          </a:ln>
        </p:spPr>
      </p:pic>
      <p:sp>
        <p:nvSpPr>
          <p:cNvPr id="376" name="Shape 376"/>
          <p:cNvSpPr/>
          <p:nvPr/>
        </p:nvSpPr>
        <p:spPr>
          <a:xfrm>
            <a:off x="4531531" y="8712884"/>
            <a:ext cx="3936975" cy="64633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dirty="0">
                <a:solidFill>
                  <a:srgbClr val="FFFFFF"/>
                </a:solidFill>
                <a:uFill>
                  <a:solidFill>
                    <a:srgbClr val="FFFFFF"/>
                  </a:solidFill>
                </a:uFill>
              </a:rPr>
              <a:t>Miletus </a:t>
            </a:r>
            <a:r>
              <a:rPr sz="4200" dirty="0" smtClean="0">
                <a:solidFill>
                  <a:srgbClr val="FFFFFF"/>
                </a:solidFill>
                <a:uFill>
                  <a:solidFill>
                    <a:srgbClr val="FFFFFF"/>
                  </a:solidFill>
                </a:uFill>
              </a:rPr>
              <a:t>Theater</a:t>
            </a:r>
            <a:endParaRPr sz="4200" dirty="0">
              <a:solidFill>
                <a:srgbClr val="FFFFFF"/>
              </a:solidFill>
              <a:uFill>
                <a:solidFill>
                  <a:srgbClr val="FFFFFF"/>
                </a:solidFill>
              </a:uFill>
            </a:endParaRPr>
          </a:p>
        </p:txBody>
      </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image.png"/>
          <p:cNvPicPr/>
          <p:nvPr/>
        </p:nvPicPr>
        <p:blipFill>
          <a:blip r:embed="rId3">
            <a:extLst/>
          </a:blip>
          <a:stretch>
            <a:fillRect/>
          </a:stretch>
        </p:blipFill>
        <p:spPr>
          <a:xfrm>
            <a:off x="2119312" y="317500"/>
            <a:ext cx="9297988" cy="6959600"/>
          </a:xfrm>
          <a:prstGeom prst="rect">
            <a:avLst/>
          </a:prstGeom>
          <a:ln w="12700">
            <a:miter lim="400000"/>
          </a:ln>
        </p:spPr>
      </p:pic>
      <p:sp>
        <p:nvSpPr>
          <p:cNvPr id="381" name="Shape 381"/>
          <p:cNvSpPr/>
          <p:nvPr/>
        </p:nvSpPr>
        <p:spPr>
          <a:xfrm>
            <a:off x="-794" y="7003067"/>
            <a:ext cx="13004801" cy="335476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endParaRPr lang="en-US" sz="4400" dirty="0"/>
          </a:p>
          <a:p>
            <a:pPr algn="ctr" rtl="0"/>
            <a:r>
              <a:rPr lang="en-US" sz="4400" dirty="0" err="1"/>
              <a:t>Teatro</a:t>
            </a:r>
            <a:r>
              <a:rPr lang="en-US" sz="4400" dirty="0"/>
              <a:t> </a:t>
            </a:r>
            <a:r>
              <a:rPr lang="en-US" sz="4400" dirty="0" smtClean="0"/>
              <a:t>de </a:t>
            </a:r>
            <a:r>
              <a:rPr lang="en-US" sz="4400" dirty="0" err="1" smtClean="0"/>
              <a:t>Mileto</a:t>
            </a:r>
            <a:r>
              <a:rPr lang="en-US" sz="4400" dirty="0" smtClean="0"/>
              <a:t> </a:t>
            </a:r>
            <a:r>
              <a:rPr lang="en-US" sz="4400" dirty="0"/>
              <a:t>e </a:t>
            </a:r>
            <a:r>
              <a:rPr lang="en-US" sz="4400" dirty="0" err="1" smtClean="0"/>
              <a:t>inscripción</a:t>
            </a:r>
            <a:r>
              <a:rPr lang="en-US" sz="4400" dirty="0" smtClean="0"/>
              <a:t> </a:t>
            </a:r>
            <a:r>
              <a:rPr lang="en-US" sz="4400" dirty="0" err="1" smtClean="0"/>
              <a:t>judía</a:t>
            </a:r>
            <a:r>
              <a:rPr lang="en-US" sz="4400" dirty="0" smtClean="0"/>
              <a:t> en los </a:t>
            </a:r>
            <a:r>
              <a:rPr lang="en-US" sz="4400" dirty="0"/>
              <a:t/>
            </a:r>
            <a:br>
              <a:rPr lang="en-US" sz="4400" dirty="0"/>
            </a:br>
            <a:r>
              <a:rPr lang="en-US" sz="4400" dirty="0" err="1" smtClean="0"/>
              <a:t>asientos</a:t>
            </a:r>
            <a:r>
              <a:rPr lang="en-US" sz="4400" dirty="0" smtClean="0"/>
              <a:t> </a:t>
            </a:r>
            <a:r>
              <a:rPr lang="en-US" sz="4400" dirty="0" err="1"/>
              <a:t>reservados</a:t>
            </a:r>
            <a:r>
              <a:rPr lang="en-US" sz="4400" dirty="0"/>
              <a:t>: "de los </a:t>
            </a:r>
            <a:r>
              <a:rPr lang="en-US" sz="4400" dirty="0" err="1" smtClean="0"/>
              <a:t>judíos</a:t>
            </a:r>
            <a:r>
              <a:rPr lang="en-US" sz="4400" dirty="0" smtClean="0"/>
              <a:t> </a:t>
            </a:r>
            <a:r>
              <a:rPr lang="en-US" sz="4400" dirty="0"/>
              <a:t>y </a:t>
            </a:r>
            <a:r>
              <a:rPr lang="en-US" sz="4400" dirty="0" err="1"/>
              <a:t>sus</a:t>
            </a:r>
            <a:r>
              <a:rPr lang="en-US" sz="4400" dirty="0"/>
              <a:t> amigos </a:t>
            </a:r>
            <a:r>
              <a:rPr lang="en-US" sz="4400" dirty="0" err="1"/>
              <a:t>que</a:t>
            </a:r>
            <a:r>
              <a:rPr lang="en-US" sz="4400" dirty="0"/>
              <a:t> </a:t>
            </a:r>
            <a:r>
              <a:rPr lang="en-US" sz="4400" dirty="0" smtClean="0"/>
              <a:t>son </a:t>
            </a:r>
            <a:r>
              <a:rPr lang="en-US" sz="4400" dirty="0" err="1"/>
              <a:t>temerosos</a:t>
            </a:r>
            <a:r>
              <a:rPr lang="en-US" sz="4400" dirty="0"/>
              <a:t> de Dios"</a:t>
            </a:r>
          </a:p>
          <a:p>
            <a:pPr marL="0" marR="0" lvl="0" algn="ctr">
              <a:buClr>
                <a:srgbClr val="FFFFFF"/>
              </a:buClr>
              <a:buFont typeface="Chalkboard"/>
              <a:defRPr sz="1800">
                <a:solidFill>
                  <a:srgbClr val="000000"/>
                </a:solidFill>
                <a:uFillTx/>
              </a:defRPr>
            </a:pPr>
            <a:r>
              <a:rPr sz="4200" dirty="0" smtClean="0">
                <a:solidFill>
                  <a:srgbClr val="FFFFFF"/>
                </a:solidFill>
                <a:uFill>
                  <a:solidFill>
                    <a:srgbClr val="FFFFFF"/>
                  </a:solidFill>
                </a:uFill>
              </a:rPr>
              <a:t>”</a:t>
            </a:r>
            <a:endParaRPr sz="4200" dirty="0">
              <a:solidFill>
                <a:srgbClr val="FFFFFF"/>
              </a:solidFill>
              <a:uFill>
                <a:solidFill>
                  <a:srgbClr val="FFFFFF"/>
                </a:solidFill>
              </a:uFill>
            </a:endParaRPr>
          </a:p>
        </p:txBody>
      </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5" name="image.jpg"/>
          <p:cNvPicPr/>
          <p:nvPr/>
        </p:nvPicPr>
        <p:blipFill>
          <a:blip r:embed="rId3">
            <a:extLst/>
          </a:blip>
          <a:srcRect t="4685"/>
          <a:stretch>
            <a:fillRect/>
          </a:stretch>
        </p:blipFill>
        <p:spPr>
          <a:xfrm>
            <a:off x="2136808" y="2056041"/>
            <a:ext cx="8955737" cy="5672842"/>
          </a:xfrm>
          <a:prstGeom prst="rect">
            <a:avLst/>
          </a:prstGeom>
          <a:ln w="12700">
            <a:miter lim="400000"/>
          </a:ln>
        </p:spPr>
      </p:pic>
      <p:sp>
        <p:nvSpPr>
          <p:cNvPr id="386" name="Shape 386"/>
          <p:cNvSpPr/>
          <p:nvPr/>
        </p:nvSpPr>
        <p:spPr>
          <a:xfrm>
            <a:off x="1693402" y="7973879"/>
            <a:ext cx="9761998" cy="129266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lang="en-US" sz="4200" dirty="0" smtClean="0">
                <a:solidFill>
                  <a:srgbClr val="FFFFFF"/>
                </a:solidFill>
                <a:uFill>
                  <a:solidFill>
                    <a:srgbClr val="FFFFFF"/>
                  </a:solidFill>
                </a:uFill>
              </a:rPr>
              <a:t>Mural de </a:t>
            </a:r>
            <a:r>
              <a:rPr lang="en-US" sz="4200" dirty="0" err="1" smtClean="0">
                <a:solidFill>
                  <a:srgbClr val="FFFFFF"/>
                </a:solidFill>
                <a:uFill>
                  <a:solidFill>
                    <a:srgbClr val="FFFFFF"/>
                  </a:solidFill>
                </a:uFill>
              </a:rPr>
              <a:t>pintora</a:t>
            </a:r>
            <a:r>
              <a:rPr lang="en-US" sz="4200" dirty="0" smtClean="0">
                <a:solidFill>
                  <a:srgbClr val="FFFFFF"/>
                </a:solidFill>
                <a:uFill>
                  <a:solidFill>
                    <a:srgbClr val="FFFFFF"/>
                  </a:solidFill>
                </a:uFill>
              </a:rPr>
              <a:t> de </a:t>
            </a:r>
            <a:r>
              <a:rPr lang="en-US" sz="4200" dirty="0" err="1" smtClean="0">
                <a:solidFill>
                  <a:srgbClr val="FFFFFF"/>
                </a:solidFill>
                <a:uFill>
                  <a:solidFill>
                    <a:srgbClr val="FFFFFF"/>
                  </a:solidFill>
                </a:uFill>
              </a:rPr>
              <a:t>murales</a:t>
            </a:r>
            <a:r>
              <a:rPr lang="en-US" sz="4200" dirty="0" smtClean="0">
                <a:solidFill>
                  <a:srgbClr val="FFFFFF"/>
                </a:solidFill>
                <a:uFill>
                  <a:solidFill>
                    <a:srgbClr val="FFFFFF"/>
                  </a:solidFill>
                </a:uFill>
              </a:rPr>
              <a:t> o </a:t>
            </a:r>
            <a:r>
              <a:rPr lang="en-US" sz="4200" dirty="0" err="1" smtClean="0">
                <a:solidFill>
                  <a:srgbClr val="FFFFFF"/>
                </a:solidFill>
                <a:uFill>
                  <a:solidFill>
                    <a:srgbClr val="FFFFFF"/>
                  </a:solidFill>
                </a:uFill>
              </a:rPr>
              <a:t>escenógrafa</a:t>
            </a:r>
            <a:r>
              <a:rPr lang="en-US" sz="4200" dirty="0" smtClean="0">
                <a:solidFill>
                  <a:srgbClr val="FFFFFF"/>
                </a:solidFill>
                <a:uFill>
                  <a:solidFill>
                    <a:srgbClr val="FFFFFF"/>
                  </a:solidFill>
                </a:uFill>
              </a:rPr>
              <a:t>, </a:t>
            </a:r>
            <a:r>
              <a:rPr lang="en-US" sz="4200" dirty="0" err="1" smtClean="0">
                <a:solidFill>
                  <a:srgbClr val="FFFFFF"/>
                </a:solidFill>
                <a:uFill>
                  <a:solidFill>
                    <a:srgbClr val="FFFFFF"/>
                  </a:solidFill>
                </a:uFill>
              </a:rPr>
              <a:t>P</a:t>
            </a:r>
            <a:r>
              <a:rPr sz="4200" dirty="0" err="1" smtClean="0">
                <a:solidFill>
                  <a:srgbClr val="FFFFFF"/>
                </a:solidFill>
                <a:uFill>
                  <a:solidFill>
                    <a:srgbClr val="FFFFFF"/>
                  </a:solidFill>
                </a:uFill>
              </a:rPr>
              <a:t>ompe</a:t>
            </a:r>
            <a:r>
              <a:rPr lang="en-US" sz="4200" dirty="0" err="1" smtClean="0">
                <a:solidFill>
                  <a:srgbClr val="FFFFFF"/>
                </a:solidFill>
                <a:uFill>
                  <a:solidFill>
                    <a:srgbClr val="FFFFFF"/>
                  </a:solidFill>
                </a:uFill>
              </a:rPr>
              <a:t>ya</a:t>
            </a:r>
            <a:endParaRPr sz="4200" dirty="0">
              <a:solidFill>
                <a:srgbClr val="FFFFFF"/>
              </a:solidFill>
              <a:uFill>
                <a:solidFill>
                  <a:srgbClr val="FFFFFF"/>
                </a:solidFill>
              </a:uFill>
            </a:endParaRPr>
          </a:p>
        </p:txBody>
      </p:sp>
      <p:sp>
        <p:nvSpPr>
          <p:cNvPr id="2" name="TextBox 1"/>
          <p:cNvSpPr txBox="1"/>
          <p:nvPr/>
        </p:nvSpPr>
        <p:spPr>
          <a:xfrm>
            <a:off x="1874747" y="910294"/>
            <a:ext cx="8990724" cy="77970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ctr" defTabSz="914400" rtl="0" fontAlgn="auto" latinLnBrk="1" hangingPunct="0">
              <a:lnSpc>
                <a:spcPct val="100000"/>
              </a:lnSpc>
              <a:spcBef>
                <a:spcPts val="0"/>
              </a:spcBef>
              <a:spcAft>
                <a:spcPts val="0"/>
              </a:spcAft>
              <a:buClrTx/>
              <a:buSzTx/>
              <a:buFontTx/>
              <a:buNone/>
              <a:tabLst/>
            </a:pPr>
            <a:r>
              <a:rPr lang="en-US" sz="4400" i="1" dirty="0" smtClean="0">
                <a:solidFill>
                  <a:schemeClr val="tx1"/>
                </a:solidFill>
                <a:latin typeface="Trebuchet MS"/>
                <a:cs typeface="Trebuchet MS"/>
              </a:rPr>
              <a:t>¿</a:t>
            </a:r>
            <a:r>
              <a:rPr lang="en-US" sz="4400" i="1" dirty="0" err="1" smtClean="0">
                <a:solidFill>
                  <a:schemeClr val="tx1"/>
                </a:solidFill>
                <a:latin typeface="Trebuchet MS"/>
                <a:cs typeface="Trebuchet MS"/>
              </a:rPr>
              <a:t>scaenum</a:t>
            </a:r>
            <a:r>
              <a:rPr lang="en-US" sz="4400" i="1" dirty="0" smtClean="0">
                <a:solidFill>
                  <a:schemeClr val="tx1"/>
                </a:solidFill>
                <a:latin typeface="Trebuchet MS"/>
                <a:cs typeface="Trebuchet MS"/>
              </a:rPr>
              <a:t> </a:t>
            </a:r>
            <a:r>
              <a:rPr lang="en-US" sz="4400" i="1" dirty="0" err="1" smtClean="0">
                <a:solidFill>
                  <a:schemeClr val="tx1"/>
                </a:solidFill>
                <a:latin typeface="Trebuchet MS"/>
                <a:cs typeface="Trebuchet MS"/>
              </a:rPr>
              <a:t>faber</a:t>
            </a:r>
            <a:r>
              <a:rPr lang="en-US" sz="4400" dirty="0" smtClean="0">
                <a:solidFill>
                  <a:schemeClr val="tx1"/>
                </a:solidFill>
                <a:latin typeface="Trebuchet MS"/>
                <a:cs typeface="Trebuchet MS"/>
              </a:rPr>
              <a:t>=</a:t>
            </a:r>
            <a:r>
              <a:rPr lang="el-GR" sz="4400" dirty="0" smtClean="0">
                <a:solidFill>
                  <a:schemeClr val="tx1"/>
                </a:solidFill>
                <a:latin typeface="Trebuchet MS"/>
                <a:cs typeface="Trebuchet MS"/>
              </a:rPr>
              <a:t>σκηνηποιής</a:t>
            </a:r>
            <a:r>
              <a:rPr lang="en-US" sz="4400" dirty="0">
                <a:solidFill>
                  <a:schemeClr val="tx1"/>
                </a:solidFill>
                <a:latin typeface="Trebuchet MS"/>
                <a:cs typeface="Trebuchet MS"/>
              </a:rPr>
              <a:t>?</a:t>
            </a:r>
            <a:endParaRPr kumimoji="0" lang="en-US" sz="4400" b="0" i="1" u="none" strike="noStrike" cap="none" spc="0" normalizeH="0" baseline="0" dirty="0">
              <a:ln>
                <a:noFill/>
              </a:ln>
              <a:solidFill>
                <a:schemeClr val="tx1"/>
              </a:solidFill>
              <a:effectLst/>
              <a:uFill>
                <a:solidFill>
                  <a:srgbClr val="FFFFFF"/>
                </a:solidFill>
              </a:uFill>
              <a:latin typeface="Trebuchet MS"/>
              <a:ea typeface="+mn-ea"/>
              <a:cs typeface="Trebuchet MS"/>
              <a:sym typeface="Chalkboar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a:lstStyle/>
          <a:p>
            <a:pPr lvl="0">
              <a:defRPr sz="1800">
                <a:solidFill>
                  <a:srgbClr val="000000"/>
                </a:solidFill>
                <a:uFillTx/>
              </a:defRPr>
            </a:pPr>
            <a:r>
              <a:rPr sz="7200" dirty="0" smtClean="0">
                <a:solidFill>
                  <a:srgbClr val="FFFFFF"/>
                </a:solidFill>
                <a:uFill>
                  <a:solidFill>
                    <a:srgbClr val="FFFFFF"/>
                  </a:solidFill>
                </a:uFill>
              </a:rPr>
              <a:t>G</a:t>
            </a:r>
            <a:r>
              <a:rPr lang="en-US" sz="7200" dirty="0" smtClean="0">
                <a:solidFill>
                  <a:srgbClr val="FFFFFF"/>
                </a:solidFill>
                <a:uFill>
                  <a:solidFill>
                    <a:srgbClr val="FFFFFF"/>
                  </a:solidFill>
                </a:uFill>
              </a:rPr>
              <a:t>álata</a:t>
            </a:r>
            <a:r>
              <a:rPr sz="7200" dirty="0" smtClean="0">
                <a:solidFill>
                  <a:srgbClr val="FFFFFF"/>
                </a:solidFill>
                <a:uFill>
                  <a:solidFill>
                    <a:srgbClr val="FFFFFF"/>
                  </a:solidFill>
                </a:uFill>
              </a:rPr>
              <a:t>s </a:t>
            </a:r>
            <a:r>
              <a:rPr sz="7200" dirty="0">
                <a:solidFill>
                  <a:srgbClr val="FFFFFF"/>
                </a:solidFill>
                <a:uFill>
                  <a:solidFill>
                    <a:srgbClr val="FFFFFF"/>
                  </a:solidFill>
                </a:uFill>
              </a:rPr>
              <a:t>3:1</a:t>
            </a:r>
          </a:p>
        </p:txBody>
      </p:sp>
      <p:sp>
        <p:nvSpPr>
          <p:cNvPr id="267" name="Shape 267"/>
          <p:cNvSpPr>
            <a:spLocks noGrp="1"/>
          </p:cNvSpPr>
          <p:nvPr>
            <p:ph type="body" idx="1"/>
          </p:nvPr>
        </p:nvSpPr>
        <p:spPr>
          <a:xfrm>
            <a:off x="800100" y="2775711"/>
            <a:ext cx="5105400" cy="6081778"/>
          </a:xfrm>
          <a:prstGeom prst="rect">
            <a:avLst/>
          </a:prstGeom>
        </p:spPr>
        <p:txBody>
          <a:bodyPr/>
          <a:lstStyle/>
          <a:p>
            <a:pPr marL="457200" lvl="0" indent="0">
              <a:buClr>
                <a:srgbClr val="FFFFFF"/>
              </a:buClr>
              <a:buSzPct val="36196"/>
              <a:buNone/>
              <a:defRPr sz="1800">
                <a:solidFill>
                  <a:srgbClr val="000000"/>
                </a:solidFill>
                <a:uFillTx/>
              </a:defRPr>
            </a:pPr>
            <a:r>
              <a:rPr lang="en-US" sz="2700" dirty="0" smtClean="0">
                <a:solidFill>
                  <a:schemeClr val="tx1"/>
                </a:solidFill>
              </a:rPr>
              <a:t>¡</a:t>
            </a:r>
            <a:r>
              <a:rPr lang="en-US" sz="2700" dirty="0" err="1" smtClean="0">
                <a:solidFill>
                  <a:schemeClr val="tx1"/>
                </a:solidFill>
              </a:rPr>
              <a:t>Qué</a:t>
            </a:r>
            <a:r>
              <a:rPr lang="en-US" sz="2700" dirty="0" smtClean="0">
                <a:solidFill>
                  <a:schemeClr val="tx1"/>
                </a:solidFill>
              </a:rPr>
              <a:t> </a:t>
            </a:r>
            <a:r>
              <a:rPr lang="en-US" sz="2700" dirty="0" err="1" smtClean="0">
                <a:solidFill>
                  <a:schemeClr val="tx1"/>
                </a:solidFill>
              </a:rPr>
              <a:t>tontos</a:t>
            </a:r>
            <a:r>
              <a:rPr lang="en-US" sz="2700" dirty="0" smtClean="0">
                <a:solidFill>
                  <a:schemeClr val="tx1"/>
                </a:solidFill>
              </a:rPr>
              <a:t> </a:t>
            </a:r>
            <a:r>
              <a:rPr lang="en-US" sz="2700" dirty="0" err="1" smtClean="0">
                <a:solidFill>
                  <a:schemeClr val="tx1"/>
                </a:solidFill>
              </a:rPr>
              <a:t>que</a:t>
            </a:r>
            <a:r>
              <a:rPr lang="en-US" sz="2700" dirty="0" smtClean="0">
                <a:solidFill>
                  <a:schemeClr val="tx1"/>
                </a:solidFill>
              </a:rPr>
              <a:t> son </a:t>
            </a:r>
            <a:r>
              <a:rPr lang="en-US" sz="2700" dirty="0" err="1" smtClean="0">
                <a:solidFill>
                  <a:schemeClr val="tx1"/>
                </a:solidFill>
              </a:rPr>
              <a:t>ustedes</a:t>
            </a:r>
            <a:r>
              <a:rPr lang="en-US" sz="2700" dirty="0" smtClean="0">
                <a:solidFill>
                  <a:schemeClr val="tx1"/>
                </a:solidFill>
              </a:rPr>
              <a:t>, </a:t>
            </a:r>
            <a:r>
              <a:rPr lang="en-US" sz="2700" dirty="0" err="1" smtClean="0">
                <a:solidFill>
                  <a:schemeClr val="tx1"/>
                </a:solidFill>
              </a:rPr>
              <a:t>gálatas</a:t>
            </a:r>
            <a:r>
              <a:rPr lang="en-US" sz="2700" dirty="0" smtClean="0">
                <a:solidFill>
                  <a:schemeClr val="tx1"/>
                </a:solidFill>
              </a:rPr>
              <a:t>! ¿</a:t>
            </a:r>
            <a:r>
              <a:rPr lang="en-US" sz="2700" dirty="0" err="1" smtClean="0">
                <a:solidFill>
                  <a:schemeClr val="tx1"/>
                </a:solidFill>
              </a:rPr>
              <a:t>Quién</a:t>
            </a:r>
            <a:r>
              <a:rPr lang="en-US" sz="2700" dirty="0" smtClean="0">
                <a:solidFill>
                  <a:schemeClr val="tx1"/>
                </a:solidFill>
              </a:rPr>
              <a:t> los </a:t>
            </a:r>
            <a:r>
              <a:rPr lang="en-US" sz="2700" dirty="0" err="1" smtClean="0">
                <a:solidFill>
                  <a:schemeClr val="tx1"/>
                </a:solidFill>
              </a:rPr>
              <a:t>embrujó</a:t>
            </a:r>
            <a:r>
              <a:rPr lang="en-US" sz="2700" dirty="0" smtClean="0">
                <a:solidFill>
                  <a:schemeClr val="tx1"/>
                </a:solidFill>
              </a:rPr>
              <a:t>? </a:t>
            </a:r>
            <a:r>
              <a:rPr lang="en-US" sz="2700" dirty="0" err="1" smtClean="0">
                <a:solidFill>
                  <a:schemeClr val="tx1"/>
                </a:solidFill>
              </a:rPr>
              <a:t>Yo</a:t>
            </a:r>
            <a:r>
              <a:rPr lang="en-US" sz="2700" dirty="0" smtClean="0">
                <a:solidFill>
                  <a:schemeClr val="tx1"/>
                </a:solidFill>
              </a:rPr>
              <a:t> </a:t>
            </a:r>
            <a:r>
              <a:rPr lang="en-US" sz="2700" dirty="0" smtClean="0">
                <a:solidFill>
                  <a:srgbClr val="FFFF00"/>
                </a:solidFill>
              </a:rPr>
              <a:t>les </a:t>
            </a:r>
            <a:r>
              <a:rPr lang="en-US" sz="2700" dirty="0" err="1" smtClean="0">
                <a:solidFill>
                  <a:srgbClr val="FFFF00"/>
                </a:solidFill>
              </a:rPr>
              <a:t>pinté</a:t>
            </a:r>
            <a:r>
              <a:rPr lang="en-US" sz="2700" dirty="0" smtClean="0">
                <a:solidFill>
                  <a:srgbClr val="FFFF00"/>
                </a:solidFill>
              </a:rPr>
              <a:t> </a:t>
            </a:r>
            <a:r>
              <a:rPr lang="en-US" sz="2700" dirty="0" err="1" smtClean="0">
                <a:solidFill>
                  <a:srgbClr val="FFFF00"/>
                </a:solidFill>
              </a:rPr>
              <a:t>claramente</a:t>
            </a:r>
            <a:r>
              <a:rPr lang="en-US" sz="2700" dirty="0" smtClean="0">
                <a:solidFill>
                  <a:schemeClr val="tx1"/>
                </a:solidFill>
              </a:rPr>
              <a:t>, </a:t>
            </a:r>
            <a:r>
              <a:rPr lang="en-US" sz="2700" dirty="0" err="1" smtClean="0">
                <a:solidFill>
                  <a:schemeClr val="tx1"/>
                </a:solidFill>
              </a:rPr>
              <a:t>por</a:t>
            </a:r>
            <a:r>
              <a:rPr lang="en-US" sz="2700" dirty="0" smtClean="0">
                <a:solidFill>
                  <a:schemeClr val="tx1"/>
                </a:solidFill>
              </a:rPr>
              <a:t> </a:t>
            </a:r>
            <a:r>
              <a:rPr lang="en-US" sz="2700" dirty="0" err="1" smtClean="0">
                <a:solidFill>
                  <a:schemeClr val="tx1"/>
                </a:solidFill>
              </a:rPr>
              <a:t>palabras</a:t>
            </a:r>
            <a:r>
              <a:rPr lang="en-US" sz="2700" dirty="0" smtClean="0">
                <a:solidFill>
                  <a:schemeClr val="tx1"/>
                </a:solidFill>
              </a:rPr>
              <a:t>, la </a:t>
            </a:r>
            <a:r>
              <a:rPr lang="en-US" sz="2700" dirty="0" err="1" smtClean="0">
                <a:solidFill>
                  <a:schemeClr val="tx1"/>
                </a:solidFill>
              </a:rPr>
              <a:t>muerte</a:t>
            </a:r>
            <a:r>
              <a:rPr lang="en-US" sz="2700" dirty="0" smtClean="0">
                <a:solidFill>
                  <a:schemeClr val="tx1"/>
                </a:solidFill>
              </a:rPr>
              <a:t> de </a:t>
            </a:r>
            <a:r>
              <a:rPr lang="en-US" sz="2700" dirty="0" err="1" smtClean="0">
                <a:solidFill>
                  <a:schemeClr val="tx1"/>
                </a:solidFill>
              </a:rPr>
              <a:t>Jesucristo</a:t>
            </a:r>
            <a:r>
              <a:rPr lang="en-US" sz="2700" dirty="0" smtClean="0">
                <a:solidFill>
                  <a:schemeClr val="tx1"/>
                </a:solidFill>
              </a:rPr>
              <a:t> en la </a:t>
            </a:r>
            <a:r>
              <a:rPr lang="en-US" sz="2700" dirty="0" err="1" smtClean="0">
                <a:solidFill>
                  <a:schemeClr val="tx1"/>
                </a:solidFill>
              </a:rPr>
              <a:t>cruz</a:t>
            </a:r>
            <a:r>
              <a:rPr lang="en-US" sz="2700" dirty="0" smtClean="0">
                <a:solidFill>
                  <a:schemeClr val="tx1"/>
                </a:solidFill>
              </a:rPr>
              <a:t>. (PDT)</a:t>
            </a:r>
            <a:endParaRPr lang="en-US" sz="2700" dirty="0">
              <a:solidFill>
                <a:schemeClr val="tx1"/>
              </a:solidFill>
            </a:endParaRPr>
          </a:p>
          <a:p>
            <a:pPr marL="457200" lvl="0" indent="0">
              <a:buClr>
                <a:srgbClr val="FFFFFF"/>
              </a:buClr>
              <a:buSzPct val="36196"/>
              <a:buNone/>
              <a:defRPr sz="1800">
                <a:solidFill>
                  <a:srgbClr val="000000"/>
                </a:solidFill>
                <a:uFillTx/>
              </a:defRPr>
            </a:pPr>
            <a:r>
              <a:rPr lang="en-US" sz="2700" dirty="0" smtClean="0">
                <a:solidFill>
                  <a:srgbClr val="FFFFFF"/>
                </a:solidFill>
                <a:uFill>
                  <a:solidFill>
                    <a:srgbClr val="FFFFFF"/>
                  </a:solidFill>
                </a:uFill>
              </a:rPr>
              <a:t>La </a:t>
            </a:r>
            <a:r>
              <a:rPr lang="en-US" sz="2700" dirty="0" err="1" smtClean="0">
                <a:solidFill>
                  <a:srgbClr val="FFFFFF"/>
                </a:solidFill>
                <a:uFill>
                  <a:solidFill>
                    <a:srgbClr val="FFFFFF"/>
                  </a:solidFill>
                </a:uFill>
              </a:rPr>
              <a:t>imagen</a:t>
            </a:r>
            <a:r>
              <a:rPr lang="en-US" sz="2700" dirty="0" smtClean="0">
                <a:solidFill>
                  <a:srgbClr val="FFFFFF"/>
                </a:solidFill>
                <a:uFill>
                  <a:solidFill>
                    <a:srgbClr val="FFFFFF"/>
                  </a:solidFill>
                </a:uFill>
              </a:rPr>
              <a:t> de Cristo “</a:t>
            </a:r>
            <a:r>
              <a:rPr lang="en-US" sz="2700" dirty="0" err="1" smtClean="0">
                <a:solidFill>
                  <a:srgbClr val="FFFFFF"/>
                </a:solidFill>
                <a:uFill>
                  <a:solidFill>
                    <a:srgbClr val="FFFFFF"/>
                  </a:solidFill>
                </a:uFill>
              </a:rPr>
              <a:t>pintada</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por</a:t>
            </a:r>
            <a:r>
              <a:rPr lang="en-US" sz="2700" dirty="0" smtClean="0">
                <a:solidFill>
                  <a:srgbClr val="FFFFFF"/>
                </a:solidFill>
                <a:uFill>
                  <a:solidFill>
                    <a:srgbClr val="FFFFFF"/>
                  </a:solidFill>
                </a:uFill>
              </a:rPr>
              <a:t> el </a:t>
            </a:r>
            <a:r>
              <a:rPr lang="en-US" sz="2700" dirty="0" err="1" smtClean="0">
                <a:solidFill>
                  <a:srgbClr val="FFFFFF"/>
                </a:solidFill>
                <a:uFill>
                  <a:solidFill>
                    <a:srgbClr val="FFFFFF"/>
                  </a:solidFill>
                </a:uFill>
              </a:rPr>
              <a:t>mensaje</a:t>
            </a:r>
            <a:r>
              <a:rPr lang="en-US" sz="2700" dirty="0" smtClean="0">
                <a:solidFill>
                  <a:srgbClr val="FFFFFF"/>
                </a:solidFill>
                <a:uFill>
                  <a:solidFill>
                    <a:srgbClr val="FFFFFF"/>
                  </a:solidFill>
                </a:uFill>
              </a:rPr>
              <a:t> de Pablo </a:t>
            </a:r>
            <a:r>
              <a:rPr lang="en-US" sz="2700" dirty="0" err="1" smtClean="0">
                <a:solidFill>
                  <a:srgbClr val="FFFFFF"/>
                </a:solidFill>
                <a:uFill>
                  <a:solidFill>
                    <a:srgbClr val="FFFFFF"/>
                  </a:solidFill>
                </a:uFill>
              </a:rPr>
              <a:t>hace</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referencia</a:t>
            </a:r>
            <a:r>
              <a:rPr lang="en-US" sz="2700" dirty="0" smtClean="0">
                <a:solidFill>
                  <a:srgbClr val="FFFFFF"/>
                </a:solidFill>
                <a:uFill>
                  <a:solidFill>
                    <a:srgbClr val="FFFFFF"/>
                  </a:solidFill>
                </a:uFill>
              </a:rPr>
              <a:t> al arte </a:t>
            </a:r>
            <a:r>
              <a:rPr sz="2700" dirty="0" err="1" smtClean="0">
                <a:solidFill>
                  <a:srgbClr val="FFFFFF"/>
                </a:solidFill>
                <a:uFill>
                  <a:solidFill>
                    <a:srgbClr val="FFFFFF"/>
                  </a:solidFill>
                </a:uFill>
              </a:rPr>
              <a:t>dom</a:t>
            </a:r>
            <a:r>
              <a:rPr lang="en-US" sz="2700" dirty="0" err="1" smtClean="0">
                <a:solidFill>
                  <a:srgbClr val="FFFFFF"/>
                </a:solidFill>
                <a:uFill>
                  <a:solidFill>
                    <a:srgbClr val="FFFFFF"/>
                  </a:solidFill>
                </a:uFill>
              </a:rPr>
              <a:t>ésti</a:t>
            </a:r>
            <a:r>
              <a:rPr sz="2700" dirty="0" err="1" smtClean="0">
                <a:solidFill>
                  <a:srgbClr val="FFFFFF"/>
                </a:solidFill>
                <a:uFill>
                  <a:solidFill>
                    <a:srgbClr val="FFFFFF"/>
                  </a:solidFill>
                </a:uFill>
              </a:rPr>
              <a:t>c</a:t>
            </a:r>
            <a:r>
              <a:rPr lang="en-US" sz="2700" dirty="0" err="1" smtClean="0">
                <a:solidFill>
                  <a:srgbClr val="FFFFFF"/>
                </a:solidFill>
                <a:uFill>
                  <a:solidFill>
                    <a:srgbClr val="FFFFFF"/>
                  </a:solidFill>
                </a:uFill>
              </a:rPr>
              <a:t>o</a:t>
            </a:r>
            <a:r>
              <a:rPr sz="2700" dirty="0" smtClean="0">
                <a:solidFill>
                  <a:srgbClr val="FFFFFF"/>
                </a:solidFill>
                <a:uFill>
                  <a:solidFill>
                    <a:srgbClr val="FFFFFF"/>
                  </a:solidFill>
                </a:uFill>
              </a:rPr>
              <a:t>. </a:t>
            </a:r>
            <a:r>
              <a:rPr lang="en-US" sz="2700" dirty="0" smtClean="0">
                <a:solidFill>
                  <a:srgbClr val="FFFFFF"/>
                </a:solidFill>
                <a:uFill>
                  <a:solidFill>
                    <a:srgbClr val="FFFFFF"/>
                  </a:solidFill>
                </a:uFill>
              </a:rPr>
              <a:t>El </a:t>
            </a:r>
            <a:r>
              <a:rPr lang="en-US" sz="2700" dirty="0" err="1" smtClean="0">
                <a:solidFill>
                  <a:srgbClr val="FFFFFF"/>
                </a:solidFill>
                <a:uFill>
                  <a:solidFill>
                    <a:srgbClr val="FFFFFF"/>
                  </a:solidFill>
                </a:uFill>
              </a:rPr>
              <a:t>tema</a:t>
            </a:r>
            <a:r>
              <a:rPr lang="en-US" sz="2700" dirty="0" smtClean="0">
                <a:solidFill>
                  <a:srgbClr val="FFFFFF"/>
                </a:solidFill>
                <a:uFill>
                  <a:solidFill>
                    <a:srgbClr val="FFFFFF"/>
                  </a:solidFill>
                </a:uFill>
              </a:rPr>
              <a:t> del </a:t>
            </a:r>
            <a:r>
              <a:rPr lang="en-US" sz="2700" dirty="0" err="1" smtClean="0">
                <a:solidFill>
                  <a:srgbClr val="FFFFFF"/>
                </a:solidFill>
                <a:uFill>
                  <a:solidFill>
                    <a:srgbClr val="FFFFFF"/>
                  </a:solidFill>
                </a:uFill>
              </a:rPr>
              <a:t>sufrimiento</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para</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salvar</a:t>
            </a:r>
            <a:r>
              <a:rPr lang="en-US" sz="2700" dirty="0" smtClean="0">
                <a:solidFill>
                  <a:srgbClr val="FFFFFF"/>
                </a:solidFill>
                <a:uFill>
                  <a:solidFill>
                    <a:srgbClr val="FFFFFF"/>
                  </a:solidFill>
                </a:uFill>
              </a:rPr>
              <a:t> a </a:t>
            </a:r>
            <a:r>
              <a:rPr lang="en-US" sz="2700" dirty="0" err="1" smtClean="0">
                <a:solidFill>
                  <a:srgbClr val="FFFFFF"/>
                </a:solidFill>
                <a:uFill>
                  <a:solidFill>
                    <a:srgbClr val="FFFFFF"/>
                  </a:solidFill>
                </a:uFill>
              </a:rPr>
              <a:t>otros</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ya</a:t>
            </a:r>
            <a:r>
              <a:rPr lang="en-US" sz="2700" dirty="0" smtClean="0">
                <a:solidFill>
                  <a:srgbClr val="FFFFFF"/>
                </a:solidFill>
                <a:uFill>
                  <a:solidFill>
                    <a:srgbClr val="FFFFFF"/>
                  </a:solidFill>
                </a:uFill>
              </a:rPr>
              <a:t> un </a:t>
            </a:r>
            <a:r>
              <a:rPr lang="en-US" sz="2700" dirty="0" err="1" smtClean="0">
                <a:solidFill>
                  <a:srgbClr val="FFFFFF"/>
                </a:solidFill>
                <a:uFill>
                  <a:solidFill>
                    <a:srgbClr val="FFFFFF"/>
                  </a:solidFill>
                </a:uFill>
              </a:rPr>
              <a:t>tema</a:t>
            </a:r>
            <a:r>
              <a:rPr lang="en-US"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común</a:t>
            </a:r>
            <a:r>
              <a:rPr lang="en-US" sz="2700" dirty="0" smtClean="0">
                <a:solidFill>
                  <a:srgbClr val="FFFFFF"/>
                </a:solidFill>
                <a:uFill>
                  <a:solidFill>
                    <a:srgbClr val="FFFFFF"/>
                  </a:solidFill>
                </a:uFill>
              </a:rPr>
              <a:t> en el arte </a:t>
            </a:r>
            <a:r>
              <a:rPr lang="en-US" sz="2700" dirty="0" err="1" smtClean="0">
                <a:solidFill>
                  <a:srgbClr val="FFFFFF"/>
                </a:solidFill>
                <a:uFill>
                  <a:solidFill>
                    <a:srgbClr val="FFFFFF"/>
                  </a:solidFill>
                </a:uFill>
              </a:rPr>
              <a:t>doméstico</a:t>
            </a:r>
            <a:r>
              <a:rPr lang="en-US" sz="2700" dirty="0" smtClean="0">
                <a:solidFill>
                  <a:srgbClr val="FFFFFF"/>
                </a:solidFill>
                <a:uFill>
                  <a:solidFill>
                    <a:srgbClr val="FFFFFF"/>
                  </a:solidFill>
                </a:uFill>
              </a:rPr>
              <a:t>.</a:t>
            </a:r>
            <a:endParaRPr sz="2700" dirty="0">
              <a:solidFill>
                <a:srgbClr val="FFFFFF"/>
              </a:solidFill>
              <a:uFill>
                <a:solidFill>
                  <a:srgbClr val="FFFFFF"/>
                </a:solidFill>
              </a:uFill>
            </a:endParaRPr>
          </a:p>
        </p:txBody>
      </p:sp>
      <p:pic>
        <p:nvPicPr>
          <p:cNvPr id="268" name="image.jpg"/>
          <p:cNvPicPr/>
          <p:nvPr/>
        </p:nvPicPr>
        <p:blipFill>
          <a:blip r:embed="rId3">
            <a:extLst/>
          </a:blip>
          <a:stretch>
            <a:fillRect/>
          </a:stretch>
        </p:blipFill>
        <p:spPr>
          <a:xfrm>
            <a:off x="6229350" y="4019550"/>
            <a:ext cx="5924550" cy="3695700"/>
          </a:xfrm>
          <a:prstGeom prst="rect">
            <a:avLst/>
          </a:prstGeom>
          <a:ln w="12700">
            <a:miter lim="400000"/>
          </a:ln>
        </p:spPr>
      </p:pic>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image.jpg"/>
          <p:cNvPicPr/>
          <p:nvPr/>
        </p:nvPicPr>
        <p:blipFill>
          <a:blip r:embed="rId3">
            <a:extLst/>
          </a:blip>
          <a:srcRect t="3614"/>
          <a:stretch>
            <a:fillRect/>
          </a:stretch>
        </p:blipFill>
        <p:spPr>
          <a:xfrm>
            <a:off x="1930400" y="1828800"/>
            <a:ext cx="9144000" cy="6089650"/>
          </a:xfrm>
          <a:prstGeom prst="rect">
            <a:avLst/>
          </a:prstGeom>
          <a:ln w="12700">
            <a:miter lim="400000"/>
          </a:ln>
        </p:spPr>
      </p:pic>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1" name="image.png"/>
          <p:cNvPicPr/>
          <p:nvPr/>
        </p:nvPicPr>
        <p:blipFill>
          <a:blip r:embed="rId2">
            <a:extLst/>
          </a:blip>
          <a:stretch>
            <a:fillRect/>
          </a:stretch>
        </p:blipFill>
        <p:spPr>
          <a:xfrm>
            <a:off x="717887" y="533813"/>
            <a:ext cx="11449378" cy="8393757"/>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onah Fresco - Catacomb of Callixtu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84606" y="717888"/>
            <a:ext cx="9515878" cy="3811269"/>
          </a:xfrm>
          <a:prstGeom prst="rect">
            <a:avLst/>
          </a:prstGeom>
        </p:spPr>
      </p:pic>
      <p:pic>
        <p:nvPicPr>
          <p:cNvPr id="3" name="Picture 2" descr="Jonah Sarcophagu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490" y="4829919"/>
            <a:ext cx="9488994" cy="4151435"/>
          </a:xfrm>
          <a:prstGeom prst="rect">
            <a:avLst/>
          </a:prstGeom>
        </p:spPr>
      </p:pic>
    </p:spTree>
    <p:extLst>
      <p:ext uri="{BB962C8B-B14F-4D97-AF65-F5344CB8AC3E}">
        <p14:creationId xmlns:p14="http://schemas.microsoft.com/office/powerpoint/2010/main" val="1890704586"/>
      </p:ext>
    </p:extLst>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image.jpg"/>
          <p:cNvPicPr/>
          <p:nvPr/>
        </p:nvPicPr>
        <p:blipFill>
          <a:blip r:embed="rId3">
            <a:extLst/>
          </a:blip>
          <a:stretch>
            <a:fillRect/>
          </a:stretch>
        </p:blipFill>
        <p:spPr>
          <a:xfrm>
            <a:off x="6299200" y="1447800"/>
            <a:ext cx="4467225" cy="6858000"/>
          </a:xfrm>
          <a:prstGeom prst="rect">
            <a:avLst/>
          </a:prstGeom>
          <a:ln w="12700">
            <a:miter lim="400000"/>
          </a:ln>
        </p:spPr>
      </p:pic>
      <p:sp>
        <p:nvSpPr>
          <p:cNvPr id="55" name="Shape 55"/>
          <p:cNvSpPr/>
          <p:nvPr/>
        </p:nvSpPr>
        <p:spPr>
          <a:xfrm>
            <a:off x="303212" y="3845286"/>
            <a:ext cx="5511801" cy="20503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en el mundo estético de Nuevo Testamento ...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image.png"/>
          <p:cNvPicPr/>
          <p:nvPr/>
        </p:nvPicPr>
        <p:blipFill>
          <a:blip r:embed="rId3">
            <a:extLst/>
          </a:blip>
          <a:stretch>
            <a:fillRect/>
          </a:stretch>
        </p:blipFill>
        <p:spPr>
          <a:xfrm>
            <a:off x="0" y="1155700"/>
            <a:ext cx="13004800" cy="8674100"/>
          </a:xfrm>
          <a:prstGeom prst="rect">
            <a:avLst/>
          </a:prstGeom>
          <a:ln w="12700">
            <a:miter lim="400000"/>
          </a:ln>
        </p:spPr>
      </p:pic>
      <p:sp>
        <p:nvSpPr>
          <p:cNvPr id="60" name="Shape 60"/>
          <p:cNvSpPr/>
          <p:nvPr/>
        </p:nvSpPr>
        <p:spPr>
          <a:xfrm>
            <a:off x="-794" y="251860"/>
            <a:ext cx="12776201" cy="161718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5000"/>
            </a:lvl1pPr>
          </a:lstStyle>
          <a:p>
            <a:pPr lvl="0">
              <a:defRPr sz="1800">
                <a:solidFill>
                  <a:srgbClr val="000000"/>
                </a:solidFill>
                <a:uFillTx/>
              </a:defRPr>
            </a:pPr>
            <a:r>
              <a:rPr sz="5000">
                <a:solidFill>
                  <a:srgbClr val="FFFFFF"/>
                </a:solidFill>
                <a:uFill>
                  <a:solidFill>
                    <a:srgbClr val="FFFFFF"/>
                  </a:solidFill>
                </a:uFill>
              </a:rPr>
              <a:t>la comunicación visual era más importante que …</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nvSpPr>
        <p:spPr>
          <a:xfrm>
            <a:off x="8193087" y="1267186"/>
            <a:ext cx="4546601" cy="13645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la comunicación textual.</a:t>
            </a:r>
          </a:p>
        </p:txBody>
      </p:sp>
      <p:pic>
        <p:nvPicPr>
          <p:cNvPr id="65" name="image.png"/>
          <p:cNvPicPr/>
          <p:nvPr/>
        </p:nvPicPr>
        <p:blipFill>
          <a:blip r:embed="rId3">
            <a:extLst/>
          </a:blip>
          <a:stretch>
            <a:fillRect/>
          </a:stretch>
        </p:blipFill>
        <p:spPr>
          <a:xfrm>
            <a:off x="368300" y="842962"/>
            <a:ext cx="7670800" cy="8535988"/>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 name="image.png"/>
          <p:cNvPicPr/>
          <p:nvPr/>
        </p:nvPicPr>
        <p:blipFill>
          <a:blip r:embed="rId3">
            <a:extLst/>
          </a:blip>
          <a:stretch>
            <a:fillRect/>
          </a:stretch>
        </p:blipFill>
        <p:spPr>
          <a:xfrm>
            <a:off x="1370012" y="1244600"/>
            <a:ext cx="10263188" cy="7251700"/>
          </a:xfrm>
          <a:prstGeom prst="rect">
            <a:avLst/>
          </a:prstGeom>
          <a:ln w="12700">
            <a:miter lim="400000"/>
          </a:ln>
        </p:spPr>
      </p:pic>
      <p:sp>
        <p:nvSpPr>
          <p:cNvPr id="2" name="TextBox 1"/>
          <p:cNvSpPr txBox="1"/>
          <p:nvPr/>
        </p:nvSpPr>
        <p:spPr>
          <a:xfrm>
            <a:off x="9401910" y="8825097"/>
            <a:ext cx="2231290" cy="2872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0">
              <a:defRPr>
                <a:uFillTx/>
              </a:defRPr>
            </a:pPr>
            <a:r>
              <a:rPr lang="en-US" dirty="0" err="1" smtClean="0">
                <a:uFill>
                  <a:solidFill/>
                </a:uFill>
              </a:rPr>
              <a:t>Courtesiaof</a:t>
            </a:r>
            <a:r>
              <a:rPr lang="en-US" dirty="0" smtClean="0">
                <a:uFill>
                  <a:solidFill/>
                </a:uFill>
              </a:rPr>
              <a:t> Lynn Osiek</a:t>
            </a:r>
            <a:endParaRPr lang="en-US" dirty="0">
              <a:uFill>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 name="image.jpg"/>
          <p:cNvPicPr/>
          <p:nvPr/>
        </p:nvPicPr>
        <p:blipFill>
          <a:blip r:embed="rId3">
            <a:extLst/>
          </a:blip>
          <a:stretch>
            <a:fillRect/>
          </a:stretch>
        </p:blipFill>
        <p:spPr>
          <a:xfrm>
            <a:off x="423369" y="515405"/>
            <a:ext cx="12167265" cy="8706681"/>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sula Terrace houses Ephesus floorpla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2607" y="571209"/>
            <a:ext cx="7703413" cy="9060491"/>
          </a:xfrm>
          <a:prstGeom prst="rect">
            <a:avLst/>
          </a:prstGeom>
        </p:spPr>
      </p:pic>
    </p:spTree>
    <p:extLst>
      <p:ext uri="{BB962C8B-B14F-4D97-AF65-F5344CB8AC3E}">
        <p14:creationId xmlns:p14="http://schemas.microsoft.com/office/powerpoint/2010/main" val="2189098868"/>
      </p:ext>
    </p:extLst>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image.png"/>
          <p:cNvPicPr/>
          <p:nvPr/>
        </p:nvPicPr>
        <p:blipFill>
          <a:blip r:embed="rId3">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Ara Pacis.png"/>
          <p:cNvPicPr/>
          <p:nvPr/>
        </p:nvPicPr>
        <p:blipFill>
          <a:blip r:embed="rId3">
            <a:extLst/>
          </a:blip>
          <a:stretch>
            <a:fillRect/>
          </a:stretch>
        </p:blipFill>
        <p:spPr>
          <a:xfrm>
            <a:off x="1701800" y="2832100"/>
            <a:ext cx="9601200" cy="6277708"/>
          </a:xfrm>
          <a:prstGeom prst="rect">
            <a:avLst/>
          </a:prstGeom>
          <a:ln w="25400">
            <a:round/>
          </a:ln>
        </p:spPr>
      </p:pic>
      <p:sp>
        <p:nvSpPr>
          <p:cNvPr id="95" name="Shape 95"/>
          <p:cNvSpPr>
            <a:spLocks noGrp="1"/>
          </p:cNvSpPr>
          <p:nvPr>
            <p:ph type="title"/>
          </p:nvPr>
        </p:nvSpPr>
        <p:spPr>
          <a:xfrm>
            <a:off x="1270000" y="25400"/>
            <a:ext cx="10464800" cy="2540000"/>
          </a:xfrm>
          <a:prstGeom prst="rect">
            <a:avLst/>
          </a:prstGeom>
        </p:spPr>
        <p:txBody>
          <a:bodyPr/>
          <a:lstStyle>
            <a:lvl1pPr>
              <a:defRPr sz="5300"/>
            </a:lvl1pPr>
          </a:lstStyle>
          <a:p>
            <a:pPr lvl="0">
              <a:defRPr sz="1800">
                <a:solidFill>
                  <a:srgbClr val="000000"/>
                </a:solidFill>
                <a:uFillTx/>
              </a:defRPr>
            </a:pPr>
            <a:r>
              <a:rPr sz="5300" dirty="0">
                <a:solidFill>
                  <a:srgbClr val="FFFFFF"/>
                </a:solidFill>
                <a:uFill>
                  <a:solidFill>
                    <a:srgbClr val="FFFFFF"/>
                  </a:solidFill>
                </a:uFill>
              </a:rPr>
              <a:t>El arte público celebraba la autoridad del emperador.</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image.png"/>
          <p:cNvPicPr/>
          <p:nvPr/>
        </p:nvPicPr>
        <p:blipFill>
          <a:blip r:embed="rId3">
            <a:extLst/>
          </a:blip>
          <a:stretch>
            <a:fillRect/>
          </a:stretch>
        </p:blipFill>
        <p:spPr>
          <a:xfrm>
            <a:off x="1104900" y="1282700"/>
            <a:ext cx="10795000" cy="71882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title"/>
          </p:nvPr>
        </p:nvSpPr>
        <p:spPr>
          <a:xfrm>
            <a:off x="1270000" y="203200"/>
            <a:ext cx="10464800" cy="2540000"/>
          </a:xfrm>
          <a:prstGeom prst="rect">
            <a:avLst/>
          </a:prstGeom>
        </p:spPr>
        <p:txBody>
          <a:bodyPr/>
          <a:lstStyle/>
          <a:p>
            <a:pPr lvl="0">
              <a:defRPr sz="1800">
                <a:solidFill>
                  <a:srgbClr val="000000"/>
                </a:solidFill>
                <a:uFillTx/>
              </a:defRPr>
            </a:pPr>
            <a:r>
              <a:rPr sz="7200">
                <a:solidFill>
                  <a:srgbClr val="FFFFFF"/>
                </a:solidFill>
                <a:uFill>
                  <a:solidFill>
                    <a:srgbClr val="FFFFFF"/>
                  </a:solidFill>
                </a:uFill>
              </a:rPr>
              <a:t>Objetivos</a:t>
            </a:r>
          </a:p>
        </p:txBody>
      </p:sp>
      <p:sp>
        <p:nvSpPr>
          <p:cNvPr id="47" name="Shape 47"/>
          <p:cNvSpPr>
            <a:spLocks noGrp="1"/>
          </p:cNvSpPr>
          <p:nvPr>
            <p:ph type="body" idx="1"/>
          </p:nvPr>
        </p:nvSpPr>
        <p:spPr>
          <a:xfrm>
            <a:off x="977900" y="2171700"/>
            <a:ext cx="10464800" cy="6946900"/>
          </a:xfrm>
          <a:prstGeom prst="rect">
            <a:avLst/>
          </a:prstGeom>
        </p:spPr>
        <p:txBody>
          <a:bodyPr/>
          <a:lstStyle/>
          <a:p>
            <a:pPr marL="892175" lvl="0">
              <a:buClr>
                <a:srgbClr val="FFFFFF"/>
              </a:buClr>
              <a:buSzPct val="42900"/>
              <a:buFont typeface="Chalkboard"/>
              <a:buBlip>
                <a:blip r:embed="rId3"/>
              </a:buBlip>
              <a:defRPr sz="1800">
                <a:solidFill>
                  <a:srgbClr val="000000"/>
                </a:solidFill>
                <a:uFillTx/>
              </a:defRPr>
            </a:pPr>
            <a:r>
              <a:rPr lang="es-ES_tradnl" sz="2800" dirty="0" smtClean="0">
                <a:solidFill>
                  <a:srgbClr val="FFFFFF"/>
                </a:solidFill>
                <a:uFill>
                  <a:solidFill>
                    <a:srgbClr val="FFFFFF"/>
                  </a:solidFill>
                </a:uFill>
              </a:rPr>
              <a:t>Ilustrar aspectos de la interculturalidad de </a:t>
            </a:r>
            <a:r>
              <a:rPr lang="es-ES_tradnl" sz="2800" dirty="0" err="1" smtClean="0">
                <a:solidFill>
                  <a:srgbClr val="FFFFFF"/>
                </a:solidFill>
                <a:uFill>
                  <a:solidFill>
                    <a:srgbClr val="FFFFFF"/>
                  </a:solidFill>
                </a:uFill>
              </a:rPr>
              <a:t>judios</a:t>
            </a:r>
            <a:r>
              <a:rPr lang="es-ES_tradnl" sz="2800" dirty="0" smtClean="0">
                <a:solidFill>
                  <a:srgbClr val="FFFFFF"/>
                </a:solidFill>
                <a:uFill>
                  <a:solidFill>
                    <a:srgbClr val="FFFFFF"/>
                  </a:solidFill>
                </a:uFill>
              </a:rPr>
              <a:t> y cristianos con las artes gráficas Greco-romanos de su mundo. </a:t>
            </a:r>
            <a:r>
              <a:rPr lang="es-ES_tradnl" sz="2800" dirty="0" smtClean="0"/>
              <a:t>E</a:t>
            </a:r>
            <a:r>
              <a:rPr lang="es-ES_tradnl" sz="2800" dirty="0" smtClean="0">
                <a:solidFill>
                  <a:srgbClr val="FFFFFF"/>
                </a:solidFill>
                <a:uFill>
                  <a:solidFill>
                    <a:srgbClr val="FFFFFF"/>
                  </a:solidFill>
                </a:uFill>
              </a:rPr>
              <a:t>n parte de trataba de </a:t>
            </a:r>
            <a:r>
              <a:rPr lang="es-ES_tradnl" sz="2800" i="1" dirty="0" smtClean="0">
                <a:solidFill>
                  <a:srgbClr val="FFFFFF"/>
                </a:solidFill>
                <a:uFill>
                  <a:solidFill>
                    <a:srgbClr val="FFFFFF"/>
                  </a:solidFill>
                </a:uFill>
              </a:rPr>
              <a:t>una reinterpretación subversiva </a:t>
            </a:r>
            <a:r>
              <a:rPr lang="es-ES_tradnl" sz="2800" dirty="0" smtClean="0">
                <a:solidFill>
                  <a:srgbClr val="FFFFFF"/>
                </a:solidFill>
                <a:uFill>
                  <a:solidFill>
                    <a:srgbClr val="FFFFFF"/>
                  </a:solidFill>
                </a:uFill>
              </a:rPr>
              <a:t>de representaciones paganas;</a:t>
            </a:r>
          </a:p>
          <a:p>
            <a:pPr marL="1317448" lvl="1" indent="-314148">
              <a:buClr>
                <a:srgbClr val="FFFFFF"/>
              </a:buClr>
              <a:buSzPct val="42900"/>
              <a:buFont typeface="Chalkboard"/>
              <a:buBlip>
                <a:blip r:embed="rId3"/>
              </a:buBlip>
              <a:defRPr sz="1800">
                <a:solidFill>
                  <a:srgbClr val="000000"/>
                </a:solidFill>
                <a:uFillTx/>
              </a:defRPr>
            </a:pPr>
            <a:r>
              <a:rPr lang="es-ES_tradnl" sz="2600" dirty="0" smtClean="0">
                <a:solidFill>
                  <a:srgbClr val="FFFFFF"/>
                </a:solidFill>
                <a:uFill>
                  <a:solidFill>
                    <a:srgbClr val="FFFFFF"/>
                  </a:solidFill>
                </a:uFill>
              </a:rPr>
              <a:t>Cristianos usaban la imaginación cristiana con símbolos paganos</a:t>
            </a:r>
          </a:p>
          <a:p>
            <a:pPr marL="1317448" lvl="1" indent="-314148">
              <a:buClr>
                <a:srgbClr val="FFFFFF"/>
              </a:buClr>
              <a:buSzPct val="42900"/>
              <a:buFont typeface="Chalkboard"/>
              <a:buBlip>
                <a:blip r:embed="rId3"/>
              </a:buBlip>
              <a:defRPr sz="1800">
                <a:solidFill>
                  <a:srgbClr val="000000"/>
                </a:solidFill>
                <a:uFillTx/>
              </a:defRPr>
            </a:pPr>
            <a:r>
              <a:rPr lang="es-ES_tradnl" sz="2600" dirty="0" smtClean="0">
                <a:solidFill>
                  <a:srgbClr val="FFFFFF"/>
                </a:solidFill>
                <a:uFill>
                  <a:solidFill>
                    <a:srgbClr val="FFFFFF"/>
                  </a:solidFill>
                </a:uFill>
              </a:rPr>
              <a:t>Temas del arte pagano podemos servir al mensaje cristiano</a:t>
            </a:r>
          </a:p>
          <a:p>
            <a:pPr marL="771348" indent="-314148">
              <a:buClr>
                <a:srgbClr val="FFFFFF"/>
              </a:buClr>
              <a:buSzPct val="42900"/>
              <a:buBlip>
                <a:blip r:embed="rId3"/>
              </a:buBlip>
              <a:defRPr sz="1800">
                <a:solidFill>
                  <a:srgbClr val="000000"/>
                </a:solidFill>
                <a:uFillTx/>
              </a:defRPr>
            </a:pPr>
            <a:r>
              <a:rPr lang="es-ES_tradnl" sz="2800" dirty="0" smtClean="0">
                <a:solidFill>
                  <a:schemeClr val="tx1"/>
                </a:solidFill>
              </a:rPr>
              <a:t>Notar ejemplos en los que la visualización de representaciones grecorromanas informan y enriquecen la traducción</a:t>
            </a:r>
          </a:p>
          <a:p>
            <a:pPr marL="771348" lvl="0" indent="-314148">
              <a:buClr>
                <a:srgbClr val="FFFFFF"/>
              </a:buClr>
              <a:buSzPct val="42900"/>
              <a:buFont typeface="Chalkboard"/>
              <a:buBlip>
                <a:blip r:embed="rId3"/>
              </a:buBlip>
              <a:defRPr sz="1800">
                <a:solidFill>
                  <a:srgbClr val="000000"/>
                </a:solidFill>
                <a:uFillTx/>
              </a:defRPr>
            </a:pPr>
            <a:endParaRPr sz="2600" dirty="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 name="image.png"/>
          <p:cNvPicPr/>
          <p:nvPr/>
        </p:nvPicPr>
        <p:blipFill>
          <a:blip r:embed="rId3">
            <a:extLst/>
          </a:blip>
          <a:stretch>
            <a:fillRect/>
          </a:stretch>
        </p:blipFill>
        <p:spPr>
          <a:xfrm>
            <a:off x="1549400" y="-12700"/>
            <a:ext cx="9906000" cy="97790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3" name="image.jpg"/>
          <p:cNvPicPr/>
          <p:nvPr/>
        </p:nvPicPr>
        <p:blipFill rotWithShape="1">
          <a:blip r:embed="rId3">
            <a:extLst/>
          </a:blip>
          <a:srcRect l="18254" t="13849" r="13022" b="24834"/>
          <a:stretch/>
        </p:blipFill>
        <p:spPr>
          <a:xfrm>
            <a:off x="515404" y="681078"/>
            <a:ext cx="11935307" cy="8080831"/>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 name="image.jpg"/>
          <p:cNvPicPr/>
          <p:nvPr/>
        </p:nvPicPr>
        <p:blipFill rotWithShape="1">
          <a:blip r:embed="rId3">
            <a:extLst/>
          </a:blip>
          <a:srcRect l="835" t="-50" r="3965" b="20482"/>
          <a:stretch/>
        </p:blipFill>
        <p:spPr>
          <a:xfrm>
            <a:off x="312926" y="570628"/>
            <a:ext cx="12369746" cy="8614643"/>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hape 106"/>
          <p:cNvSpPr/>
          <p:nvPr/>
        </p:nvSpPr>
        <p:spPr>
          <a:xfrm>
            <a:off x="1293812" y="387350"/>
            <a:ext cx="4064001" cy="89916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Incluso el peinado y la ropa (o la falta de ella)</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comunicaba el estatus, etnicidad</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Naked = Divino</a:t>
            </a:r>
          </a:p>
          <a:p>
            <a:pPr marL="0" marR="0" lvl="0" algn="ctr">
              <a:buClr>
                <a:srgbClr val="FFFFFF"/>
              </a:buClr>
              <a:buFont typeface="Chalkboard"/>
              <a:defRPr sz="1800">
                <a:solidFill>
                  <a:srgbClr val="000000"/>
                </a:solidFill>
                <a:uFillTx/>
              </a:defRPr>
            </a:pPr>
            <a:endParaRPr sz="3600">
              <a:solidFill>
                <a:srgbClr val="FFFFFF"/>
              </a:solidFill>
              <a:uFill>
                <a:solidFill>
                  <a:srgbClr val="FFFFFF"/>
                </a:solidFill>
              </a:uFill>
            </a:endParaRP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Alejandro</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la</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Gran</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(Estatua griega del siglo 3 antes de Cristo)</a:t>
            </a:r>
          </a:p>
        </p:txBody>
      </p:sp>
      <p:pic>
        <p:nvPicPr>
          <p:cNvPr id="107" name="image.png"/>
          <p:cNvPicPr/>
          <p:nvPr/>
        </p:nvPicPr>
        <p:blipFill>
          <a:blip r:embed="rId2">
            <a:extLst/>
          </a:blip>
          <a:stretch>
            <a:fillRect/>
          </a:stretch>
        </p:blipFill>
        <p:spPr>
          <a:xfrm>
            <a:off x="6692900" y="127000"/>
            <a:ext cx="6007100" cy="96901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image.png"/>
          <p:cNvPicPr/>
          <p:nvPr/>
        </p:nvPicPr>
        <p:blipFill>
          <a:blip r:embed="rId2">
            <a:extLst/>
          </a:blip>
          <a:stretch>
            <a:fillRect/>
          </a:stretch>
        </p:blipFill>
        <p:spPr>
          <a:xfrm>
            <a:off x="8380313" y="621293"/>
            <a:ext cx="3332968" cy="3832983"/>
          </a:xfrm>
          <a:prstGeom prst="rect">
            <a:avLst/>
          </a:prstGeom>
          <a:ln w="12700">
            <a:miter lim="400000"/>
          </a:ln>
        </p:spPr>
      </p:pic>
      <p:sp>
        <p:nvSpPr>
          <p:cNvPr id="112" name="Shape 112"/>
          <p:cNvSpPr/>
          <p:nvPr/>
        </p:nvSpPr>
        <p:spPr>
          <a:xfrm>
            <a:off x="1253627" y="2543115"/>
            <a:ext cx="4965702" cy="466737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Chalkboard"/>
              <a:defRPr sz="1800">
                <a:solidFill>
                  <a:srgbClr val="000000"/>
                </a:solidFill>
                <a:uFillTx/>
              </a:defRPr>
            </a:pPr>
            <a:r>
              <a:rPr sz="3700">
                <a:solidFill>
                  <a:srgbClr val="FFFFFF"/>
                </a:solidFill>
                <a:uFill>
                  <a:solidFill>
                    <a:srgbClr val="FFFFFF"/>
                  </a:solidFill>
                </a:uFill>
              </a:rPr>
              <a:t>Pompeya el grande</a:t>
            </a:r>
          </a:p>
          <a:p>
            <a:pPr marL="0" marR="0" lvl="0">
              <a:buClr>
                <a:srgbClr val="FFFFFF"/>
              </a:buClr>
              <a:buFont typeface="Chalkboard"/>
              <a:defRPr sz="1800">
                <a:solidFill>
                  <a:srgbClr val="000000"/>
                </a:solidFill>
                <a:uFillTx/>
              </a:defRPr>
            </a:pPr>
            <a:r>
              <a:rPr sz="3700">
                <a:solidFill>
                  <a:srgbClr val="FFFFFF"/>
                </a:solidFill>
                <a:uFill>
                  <a:solidFill>
                    <a:srgbClr val="FFFFFF"/>
                  </a:solidFill>
                </a:uFill>
              </a:rPr>
              <a:t>tratando de mostrar un aspecto como el de</a:t>
            </a:r>
          </a:p>
          <a:p>
            <a:pPr marL="0" marR="0" lvl="0">
              <a:buClr>
                <a:srgbClr val="FFFFFF"/>
              </a:buClr>
              <a:buFont typeface="Chalkboard"/>
              <a:defRPr sz="1800">
                <a:solidFill>
                  <a:srgbClr val="000000"/>
                </a:solidFill>
                <a:uFillTx/>
              </a:defRPr>
            </a:pPr>
            <a:r>
              <a:rPr sz="3700">
                <a:solidFill>
                  <a:srgbClr val="FFFFFF"/>
                </a:solidFill>
                <a:uFill>
                  <a:solidFill>
                    <a:srgbClr val="FFFFFF"/>
                  </a:solidFill>
                </a:uFill>
              </a:rPr>
              <a:t>Alejandro el grande.</a:t>
            </a:r>
          </a:p>
          <a:p>
            <a:pPr marL="0" marR="0" lvl="0">
              <a:buClr>
                <a:srgbClr val="FFFFFF"/>
              </a:buClr>
              <a:buFont typeface="Chalkboard"/>
              <a:defRPr sz="1800">
                <a:solidFill>
                  <a:srgbClr val="000000"/>
                </a:solidFill>
                <a:uFillTx/>
              </a:defRPr>
            </a:pPr>
            <a:endParaRPr sz="3700">
              <a:solidFill>
                <a:srgbClr val="FFFFFF"/>
              </a:solidFill>
              <a:uFill>
                <a:solidFill>
                  <a:srgbClr val="FFFFFF"/>
                </a:solidFill>
              </a:uFill>
            </a:endParaRPr>
          </a:p>
          <a:p>
            <a:pPr marL="0" marR="0" lvl="0">
              <a:buClr>
                <a:srgbClr val="FFFFFF"/>
              </a:buClr>
              <a:buFont typeface="Chalkboard"/>
              <a:defRPr sz="1800">
                <a:solidFill>
                  <a:srgbClr val="000000"/>
                </a:solidFill>
                <a:uFillTx/>
              </a:defRPr>
            </a:pPr>
            <a:r>
              <a:rPr sz="3700">
                <a:solidFill>
                  <a:srgbClr val="FFFFFF"/>
                </a:solidFill>
                <a:uFill>
                  <a:solidFill>
                    <a:srgbClr val="FFFFFF"/>
                  </a:solidFill>
                </a:uFill>
              </a:rPr>
              <a:t>(Estatua romana del siglo primero antes de Cristo)</a:t>
            </a:r>
          </a:p>
        </p:txBody>
      </p:sp>
      <p:sp>
        <p:nvSpPr>
          <p:cNvPr id="113" name="Shape 113"/>
          <p:cNvSpPr/>
          <p:nvPr/>
        </p:nvSpPr>
        <p:spPr>
          <a:xfrm>
            <a:off x="557212" y="367338"/>
            <a:ext cx="7482109" cy="103062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6400"/>
            </a:lvl1pPr>
          </a:lstStyle>
          <a:p>
            <a:pPr lvl="0">
              <a:defRPr sz="1800">
                <a:solidFill>
                  <a:srgbClr val="000000"/>
                </a:solidFill>
                <a:uFillTx/>
              </a:defRPr>
            </a:pPr>
            <a:r>
              <a:rPr sz="6400">
                <a:solidFill>
                  <a:srgbClr val="FFFFFF"/>
                </a:solidFill>
                <a:uFill>
                  <a:solidFill>
                    <a:srgbClr val="FFFFFF"/>
                  </a:solidFill>
                </a:uFill>
              </a:rPr>
              <a:t>... y las aspiraciones</a:t>
            </a:r>
          </a:p>
        </p:txBody>
      </p:sp>
      <p:pic>
        <p:nvPicPr>
          <p:cNvPr id="114" name="images.jpg"/>
          <p:cNvPicPr/>
          <p:nvPr/>
        </p:nvPicPr>
        <p:blipFill>
          <a:blip r:embed="rId3">
            <a:extLst/>
          </a:blip>
          <a:stretch>
            <a:fillRect/>
          </a:stretch>
        </p:blipFill>
        <p:spPr>
          <a:xfrm>
            <a:off x="6687332" y="5958336"/>
            <a:ext cx="1625601" cy="2120901"/>
          </a:xfrm>
          <a:prstGeom prst="rect">
            <a:avLst/>
          </a:prstGeom>
          <a:ln w="25400">
            <a:round/>
          </a:ln>
        </p:spPr>
      </p:pic>
      <p:pic>
        <p:nvPicPr>
          <p:cNvPr id="115" name="2048-ArchaeologicalAlexanderHead.jpg"/>
          <p:cNvPicPr/>
          <p:nvPr/>
        </p:nvPicPr>
        <p:blipFill>
          <a:blip r:embed="rId4">
            <a:extLst/>
          </a:blip>
          <a:stretch>
            <a:fillRect/>
          </a:stretch>
        </p:blipFill>
        <p:spPr>
          <a:xfrm>
            <a:off x="8383710" y="4307300"/>
            <a:ext cx="3922422" cy="5229894"/>
          </a:xfrm>
          <a:prstGeom prst="rect">
            <a:avLst/>
          </a:prstGeom>
          <a:ln w="25400">
            <a:rou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image.png"/>
          <p:cNvPicPr/>
          <p:nvPr/>
        </p:nvPicPr>
        <p:blipFill>
          <a:blip r:embed="rId3">
            <a:extLst/>
          </a:blip>
          <a:stretch>
            <a:fillRect/>
          </a:stretch>
        </p:blipFill>
        <p:spPr>
          <a:xfrm>
            <a:off x="3657600" y="1422400"/>
            <a:ext cx="6350000" cy="6350000"/>
          </a:xfrm>
          <a:prstGeom prst="rect">
            <a:avLst/>
          </a:prstGeom>
          <a:ln w="12700">
            <a:miter lim="400000"/>
          </a:ln>
        </p:spPr>
      </p:pic>
      <p:sp>
        <p:nvSpPr>
          <p:cNvPr id="118" name="Shape 118"/>
          <p:cNvSpPr/>
          <p:nvPr/>
        </p:nvSpPr>
        <p:spPr>
          <a:xfrm>
            <a:off x="-794" y="-117114"/>
            <a:ext cx="13004801" cy="13645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endParaRPr sz="4200">
              <a:solidFill>
                <a:srgbClr val="FFFFFF"/>
              </a:solidFill>
              <a:uFill>
                <a:solidFill>
                  <a:srgbClr val="FFFFFF"/>
                </a:solidFill>
              </a:uFill>
            </a:endParaRPr>
          </a:p>
          <a:p>
            <a:pPr marL="0" marR="0" lvl="0" algn="ctr">
              <a:buClr>
                <a:srgbClr val="FFFFFF"/>
              </a:buClr>
              <a:buFont typeface="Chalkboard"/>
              <a:defRPr sz="1800">
                <a:solidFill>
                  <a:srgbClr val="000000"/>
                </a:solidFill>
                <a:uFillTx/>
              </a:defRPr>
            </a:pPr>
            <a:r>
              <a:rPr sz="4200">
                <a:solidFill>
                  <a:srgbClr val="FFFFFF"/>
                </a:solidFill>
                <a:uFill>
                  <a:solidFill>
                    <a:srgbClr val="FFFFFF"/>
                  </a:solidFill>
                </a:uFill>
              </a:rPr>
              <a:t>Para un martillo, todo son clavos ...</a:t>
            </a:r>
          </a:p>
        </p:txBody>
      </p:sp>
      <p:sp>
        <p:nvSpPr>
          <p:cNvPr id="119" name="Shape 119"/>
          <p:cNvSpPr/>
          <p:nvPr/>
        </p:nvSpPr>
        <p:spPr>
          <a:xfrm>
            <a:off x="2957512" y="8087086"/>
            <a:ext cx="8140701" cy="13645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Favor de usar de la caja también otras herramientas</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p>
            <a:pPr lvl="0">
              <a:defRPr sz="1800">
                <a:solidFill>
                  <a:srgbClr val="000000"/>
                </a:solidFill>
                <a:uFillTx/>
              </a:defRPr>
            </a:pPr>
            <a:r>
              <a:rPr sz="7200">
                <a:solidFill>
                  <a:srgbClr val="FFFFFF"/>
                </a:solidFill>
                <a:uFill>
                  <a:solidFill>
                    <a:srgbClr val="FFFFFF"/>
                  </a:solidFill>
                </a:uFill>
              </a:rPr>
              <a:t>Aprende a “ver” lo que uno lee.</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p:nvPr/>
        </p:nvSpPr>
        <p:spPr>
          <a:xfrm>
            <a:off x="1308100" y="1512997"/>
            <a:ext cx="10401300" cy="6740307"/>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lang="en-US" sz="5400" dirty="0" smtClean="0">
                <a:solidFill>
                  <a:schemeClr val="tx1"/>
                </a:solidFill>
                <a:uFillTx/>
              </a:rPr>
              <a:t>1 </a:t>
            </a:r>
            <a:r>
              <a:rPr lang="en-US" sz="5400" dirty="0" err="1" smtClean="0">
                <a:solidFill>
                  <a:schemeClr val="tx1"/>
                </a:solidFill>
                <a:uFillTx/>
              </a:rPr>
              <a:t>Timoteo</a:t>
            </a:r>
            <a:r>
              <a:rPr lang="en-US" sz="5400" dirty="0" smtClean="0">
                <a:solidFill>
                  <a:schemeClr val="tx1"/>
                </a:solidFill>
                <a:uFillTx/>
              </a:rPr>
              <a:t> 3:16 </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smtClean="0">
                <a:solidFill>
                  <a:srgbClr val="FFFFFF"/>
                </a:solidFill>
                <a:uFill>
                  <a:solidFill>
                    <a:srgbClr val="FFFFFF"/>
                  </a:solidFill>
                </a:uFill>
              </a:rPr>
              <a:t>Sin </a:t>
            </a:r>
            <a:r>
              <a:rPr sz="4800" dirty="0">
                <a:solidFill>
                  <a:srgbClr val="FFFFFF"/>
                </a:solidFill>
                <a:uFill>
                  <a:solidFill>
                    <a:srgbClr val="FFFFFF"/>
                  </a:solidFill>
                </a:uFill>
              </a:rPr>
              <a:t>ninguna duda, el misterio de la piedad es grande:</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a:solidFill>
                  <a:srgbClr val="FFFFFF"/>
                </a:solidFill>
                <a:uFill>
                  <a:solidFill>
                    <a:srgbClr val="FFFFFF"/>
                  </a:solidFill>
                </a:uFill>
              </a:rPr>
              <a:t>Él fue revelado en la carne,</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a:solidFill>
                  <a:srgbClr val="FFFFFF"/>
                </a:solidFill>
                <a:uFill>
                  <a:solidFill>
                    <a:srgbClr val="FFFFFF"/>
                  </a:solidFill>
                </a:uFill>
              </a:rPr>
              <a:t>justificado en espíritu,</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a:solidFill>
                  <a:srgbClr val="FFFFFF"/>
                </a:solidFill>
                <a:uFill>
                  <a:solidFill>
                    <a:srgbClr val="FFFFFF"/>
                  </a:solidFill>
                </a:uFill>
              </a:rPr>
              <a:t>Visto de los ángeles,</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a:solidFill>
                  <a:srgbClr val="FFFFFF"/>
                </a:solidFill>
                <a:uFill>
                  <a:solidFill>
                    <a:srgbClr val="FFFFFF"/>
                  </a:solidFill>
                </a:uFill>
              </a:rPr>
              <a:t>proclamado entre las naciones,</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800" dirty="0">
                <a:solidFill>
                  <a:srgbClr val="FFFFFF"/>
                </a:solidFill>
                <a:uFill>
                  <a:solidFill>
                    <a:srgbClr val="FFFFFF"/>
                  </a:solidFill>
                </a:uFill>
              </a:rPr>
              <a:t>creído en todo el mundo,</a:t>
            </a:r>
          </a:p>
          <a:p>
            <a:pPr marL="0" marR="0" lvl="0">
              <a:buClr>
                <a:srgbClr val="FFFFFF"/>
              </a:buClr>
              <a:buFont typeface="Chalkboard"/>
              <a:tabLst>
                <a:tab pos="355600" algn="l"/>
                <a:tab pos="355600" algn="l"/>
                <a:tab pos="355600" algn="l"/>
                <a:tab pos="355600" algn="l"/>
                <a:tab pos="355600" algn="l"/>
                <a:tab pos="355600" algn="l"/>
                <a:tab pos="355600" algn="l"/>
                <a:tab pos="711200" algn="l"/>
                <a:tab pos="711200" algn="l"/>
                <a:tab pos="711200" algn="l"/>
                <a:tab pos="711200" algn="l"/>
                <a:tab pos="711200" algn="l"/>
                <a:tab pos="711200" algn="l"/>
                <a:tab pos="711200" algn="l"/>
                <a:tab pos="1066800" algn="l"/>
                <a:tab pos="1066800" algn="l"/>
                <a:tab pos="1066800" algn="l"/>
                <a:tab pos="1066800" algn="l"/>
                <a:tab pos="1066800" algn="l"/>
                <a:tab pos="1066800" algn="l"/>
                <a:tab pos="1066800" algn="l"/>
                <a:tab pos="1422400" algn="l"/>
                <a:tab pos="1422400" algn="l"/>
                <a:tab pos="1422400" algn="l"/>
                <a:tab pos="1422400" algn="l"/>
                <a:tab pos="1422400" algn="l"/>
                <a:tab pos="1422400" algn="l"/>
                <a:tab pos="1422400" algn="l"/>
                <a:tab pos="1778000" algn="l"/>
                <a:tab pos="1778000" algn="l"/>
                <a:tab pos="1778000" algn="l"/>
                <a:tab pos="1778000" algn="l"/>
                <a:tab pos="0" algn="l"/>
              </a:tabLst>
              <a:defRPr sz="1800">
                <a:solidFill>
                  <a:srgbClr val="000000"/>
                </a:solidFill>
                <a:uFillTx/>
              </a:defRPr>
            </a:pPr>
            <a:r>
              <a:rPr sz="4400" dirty="0">
                <a:solidFill>
                  <a:srgbClr val="FFEB23"/>
                </a:solidFill>
                <a:uFill>
                  <a:solidFill>
                    <a:srgbClr val="FFFFFF"/>
                  </a:solidFill>
                </a:uFill>
              </a:rPr>
              <a:t>recibido arriba</a:t>
            </a:r>
            <a:r>
              <a:rPr sz="4400" dirty="0">
                <a:solidFill>
                  <a:srgbClr val="FFFFFF"/>
                </a:solidFill>
                <a:uFill>
                  <a:solidFill>
                    <a:srgbClr val="FFFFFF"/>
                  </a:solidFill>
                </a:uFill>
              </a:rPr>
              <a:t> </a:t>
            </a:r>
            <a:r>
              <a:rPr sz="4800" dirty="0">
                <a:solidFill>
                  <a:srgbClr val="FFFFFF"/>
                </a:solidFill>
                <a:uFill>
                  <a:solidFill>
                    <a:srgbClr val="FFFFFF"/>
                  </a:solidFill>
                </a:uFill>
              </a:rPr>
              <a:t>en gloria</a:t>
            </a:r>
            <a:r>
              <a:rPr sz="4800" dirty="0" smtClean="0">
                <a:solidFill>
                  <a:srgbClr val="FFFFFF"/>
                </a:solidFill>
                <a:uFill>
                  <a:solidFill>
                    <a:srgbClr val="FFFFFF"/>
                  </a:solidFill>
                </a:uFill>
              </a:rPr>
              <a:t>.</a:t>
            </a:r>
            <a:endParaRPr lang="en-US" sz="4800" dirty="0" smtClean="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p:nvPr/>
        </p:nvSpPr>
        <p:spPr>
          <a:xfrm>
            <a:off x="2760662" y="3085346"/>
            <a:ext cx="7505701" cy="357020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r>
              <a:rPr sz="6400" dirty="0" smtClean="0">
                <a:solidFill>
                  <a:srgbClr val="FFFFFF"/>
                </a:solidFill>
                <a:uFill>
                  <a:solidFill>
                    <a:srgbClr val="FFFFFF"/>
                  </a:solidFill>
                </a:uFill>
              </a:rPr>
              <a:t>Apoteosis</a:t>
            </a:r>
            <a:r>
              <a:rPr sz="6400" dirty="0">
                <a:solidFill>
                  <a:srgbClr val="FFFFFF"/>
                </a:solidFill>
                <a:uFill>
                  <a:solidFill>
                    <a:srgbClr val="FFFFFF"/>
                  </a:solidFill>
                </a:uFill>
              </a:rPr>
              <a:t>:</a:t>
            </a:r>
          </a:p>
          <a:p>
            <a:pPr marL="0" marR="0" lvl="0" algn="ctr">
              <a:buClr>
                <a:srgbClr val="FFFFFF"/>
              </a:buClr>
              <a:buFont typeface="Chalkboard"/>
              <a:defRPr sz="1800">
                <a:solidFill>
                  <a:srgbClr val="000000"/>
                </a:solidFill>
                <a:uFillTx/>
              </a:defRPr>
            </a:pPr>
            <a:r>
              <a:rPr lang="en-US" sz="4200" dirty="0" smtClean="0">
                <a:solidFill>
                  <a:srgbClr val="FFFFFF"/>
                </a:solidFill>
                <a:uFill>
                  <a:solidFill>
                    <a:srgbClr val="FFFFFF"/>
                  </a:solidFill>
                </a:uFill>
              </a:rPr>
              <a:t>La </a:t>
            </a:r>
            <a:r>
              <a:rPr lang="en-US" sz="4200" dirty="0" err="1" smtClean="0">
                <a:solidFill>
                  <a:srgbClr val="FFFFFF"/>
                </a:solidFill>
                <a:uFill>
                  <a:solidFill>
                    <a:srgbClr val="FFFFFF"/>
                  </a:solidFill>
                </a:uFill>
              </a:rPr>
              <a:t>manera</a:t>
            </a:r>
            <a:r>
              <a:rPr lang="en-US" sz="4200" dirty="0" smtClean="0">
                <a:solidFill>
                  <a:srgbClr val="FFFFFF"/>
                </a:solidFill>
                <a:uFill>
                  <a:solidFill>
                    <a:srgbClr val="FFFFFF"/>
                  </a:solidFill>
                </a:uFill>
              </a:rPr>
              <a:t> en </a:t>
            </a:r>
            <a:r>
              <a:rPr lang="en-US" sz="4200" dirty="0" err="1" smtClean="0">
                <a:solidFill>
                  <a:srgbClr val="FFFFFF"/>
                </a:solidFill>
                <a:uFill>
                  <a:solidFill>
                    <a:srgbClr val="FFFFFF"/>
                  </a:solidFill>
                </a:uFill>
              </a:rPr>
              <a:t>que</a:t>
            </a:r>
            <a:r>
              <a:rPr lang="en-US" sz="4200" dirty="0" smtClean="0">
                <a:solidFill>
                  <a:srgbClr val="FFFFFF"/>
                </a:solidFill>
                <a:uFill>
                  <a:solidFill>
                    <a:srgbClr val="FFFFFF"/>
                  </a:solidFill>
                </a:uFill>
              </a:rPr>
              <a:t> un </a:t>
            </a:r>
            <a:r>
              <a:rPr lang="en-US" sz="4200" dirty="0" err="1" smtClean="0">
                <a:solidFill>
                  <a:srgbClr val="FFFFFF"/>
                </a:solidFill>
                <a:uFill>
                  <a:solidFill>
                    <a:srgbClr val="FFFFFF"/>
                  </a:solidFill>
                </a:uFill>
              </a:rPr>
              <a:t>ser</a:t>
            </a:r>
            <a:r>
              <a:rPr lang="en-US" sz="4200" dirty="0" smtClean="0">
                <a:solidFill>
                  <a:srgbClr val="FFFFFF"/>
                </a:solidFill>
                <a:uFill>
                  <a:solidFill>
                    <a:srgbClr val="FFFFFF"/>
                  </a:solidFill>
                </a:uFill>
              </a:rPr>
              <a:t> </a:t>
            </a:r>
            <a:r>
              <a:rPr lang="en-US" sz="4200" dirty="0" err="1" smtClean="0">
                <a:solidFill>
                  <a:srgbClr val="FFFFFF"/>
                </a:solidFill>
                <a:uFill>
                  <a:solidFill>
                    <a:srgbClr val="FFFFFF"/>
                  </a:solidFill>
                </a:uFill>
              </a:rPr>
              <a:t>humano</a:t>
            </a:r>
            <a:r>
              <a:rPr lang="en-US" sz="4200" dirty="0" smtClean="0">
                <a:solidFill>
                  <a:srgbClr val="FFFFFF"/>
                </a:solidFill>
                <a:uFill>
                  <a:solidFill>
                    <a:srgbClr val="FFFFFF"/>
                  </a:solidFill>
                </a:uFill>
              </a:rPr>
              <a:t> </a:t>
            </a:r>
            <a:r>
              <a:rPr lang="en-US" sz="4200" dirty="0" err="1" smtClean="0">
                <a:solidFill>
                  <a:srgbClr val="FFFFFF"/>
                </a:solidFill>
                <a:uFill>
                  <a:solidFill>
                    <a:srgbClr val="FFFFFF"/>
                  </a:solidFill>
                </a:uFill>
              </a:rPr>
              <a:t>famoso</a:t>
            </a:r>
            <a:r>
              <a:rPr lang="en-US" sz="4200" dirty="0" smtClean="0">
                <a:solidFill>
                  <a:srgbClr val="FFFFFF"/>
                </a:solidFill>
                <a:uFill>
                  <a:solidFill>
                    <a:srgbClr val="FFFFFF"/>
                  </a:solidFill>
                </a:uFill>
              </a:rPr>
              <a:t> se </a:t>
            </a:r>
            <a:r>
              <a:rPr lang="en-US" sz="4200" dirty="0" err="1" smtClean="0">
                <a:solidFill>
                  <a:srgbClr val="FFFFFF"/>
                </a:solidFill>
                <a:uFill>
                  <a:solidFill>
                    <a:srgbClr val="FFFFFF"/>
                  </a:solidFill>
                </a:uFill>
              </a:rPr>
              <a:t>convierte</a:t>
            </a:r>
            <a:r>
              <a:rPr lang="en-US" sz="4200" dirty="0" smtClean="0">
                <a:solidFill>
                  <a:srgbClr val="FFFFFF"/>
                </a:solidFill>
                <a:uFill>
                  <a:solidFill>
                    <a:srgbClr val="FFFFFF"/>
                  </a:solidFill>
                </a:uFill>
              </a:rPr>
              <a:t> en un </a:t>
            </a:r>
            <a:r>
              <a:rPr lang="en-US" sz="4200" dirty="0" err="1" smtClean="0">
                <a:solidFill>
                  <a:srgbClr val="FFFFFF"/>
                </a:solidFill>
                <a:uFill>
                  <a:solidFill>
                    <a:srgbClr val="FFFFFF"/>
                  </a:solidFill>
                </a:uFill>
              </a:rPr>
              <a:t>dios</a:t>
            </a:r>
            <a:r>
              <a:rPr lang="en-US" sz="4200" dirty="0" smtClean="0">
                <a:solidFill>
                  <a:srgbClr val="FFFFFF"/>
                </a:solidFill>
                <a:uFill>
                  <a:solidFill>
                    <a:srgbClr val="FFFFFF"/>
                  </a:solidFill>
                </a:uFill>
              </a:rPr>
              <a:t> </a:t>
            </a:r>
            <a:r>
              <a:rPr lang="en-US" sz="4200" dirty="0" err="1" smtClean="0">
                <a:solidFill>
                  <a:srgbClr val="FFFFFF"/>
                </a:solidFill>
                <a:uFill>
                  <a:solidFill>
                    <a:srgbClr val="FFFFFF"/>
                  </a:solidFill>
                </a:uFill>
              </a:rPr>
              <a:t>despues</a:t>
            </a:r>
            <a:r>
              <a:rPr lang="en-US" sz="4200" dirty="0" smtClean="0">
                <a:solidFill>
                  <a:srgbClr val="FFFFFF"/>
                </a:solidFill>
                <a:uFill>
                  <a:solidFill>
                    <a:srgbClr val="FFFFFF"/>
                  </a:solidFill>
                </a:uFill>
              </a:rPr>
              <a:t> de la </a:t>
            </a:r>
            <a:r>
              <a:rPr lang="en-US" sz="4200" dirty="0" err="1" smtClean="0">
                <a:solidFill>
                  <a:srgbClr val="FFFFFF"/>
                </a:solidFill>
                <a:uFill>
                  <a:solidFill>
                    <a:srgbClr val="FFFFFF"/>
                  </a:solidFill>
                </a:uFill>
              </a:rPr>
              <a:t>muerte</a:t>
            </a:r>
            <a:endParaRPr sz="4200" dirty="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Apotheosis of Hadrian.jpg"/>
          <p:cNvPicPr/>
          <p:nvPr/>
        </p:nvPicPr>
        <p:blipFill>
          <a:blip r:embed="rId3">
            <a:extLst/>
          </a:blip>
          <a:stretch>
            <a:fillRect/>
          </a:stretch>
        </p:blipFill>
        <p:spPr>
          <a:xfrm>
            <a:off x="1047750" y="1822450"/>
            <a:ext cx="10909300" cy="6108700"/>
          </a:xfrm>
          <a:prstGeom prst="rect">
            <a:avLst/>
          </a:prstGeom>
          <a:ln w="25400">
            <a:rou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image.png"/>
          <p:cNvPicPr/>
          <p:nvPr/>
        </p:nvPicPr>
        <p:blipFill>
          <a:blip r:embed="rId3">
            <a:extLst/>
          </a:blip>
          <a:stretch>
            <a:fillRect/>
          </a:stretch>
        </p:blipFill>
        <p:spPr>
          <a:xfrm>
            <a:off x="2689225" y="84137"/>
            <a:ext cx="7623175" cy="9575801"/>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image.png"/>
          <p:cNvPicPr/>
          <p:nvPr/>
        </p:nvPicPr>
        <p:blipFill>
          <a:blip r:embed="rId3">
            <a:extLst/>
          </a:blip>
          <a:stretch>
            <a:fillRect/>
          </a:stretch>
        </p:blipFill>
        <p:spPr>
          <a:xfrm>
            <a:off x="3771900" y="2400300"/>
            <a:ext cx="5461000" cy="4406900"/>
          </a:xfrm>
          <a:prstGeom prst="rect">
            <a:avLst/>
          </a:prstGeom>
          <a:ln w="12700">
            <a:miter lim="400000"/>
          </a:ln>
          <a:effectLst>
            <a:outerShdw blurRad="63500" dist="38100" dir="5400000" rotWithShape="0">
              <a:srgbClr val="000000">
                <a:alpha val="75000"/>
              </a:srgbClr>
            </a:outerShdw>
          </a:effectLst>
        </p:spPr>
      </p:pic>
      <p:pic>
        <p:nvPicPr>
          <p:cNvPr id="138" name="image.jpg"/>
          <p:cNvPicPr/>
          <p:nvPr/>
        </p:nvPicPr>
        <p:blipFill>
          <a:blip r:embed="rId4">
            <a:extLst/>
          </a:blip>
          <a:stretch>
            <a:fillRect/>
          </a:stretch>
        </p:blipFill>
        <p:spPr>
          <a:xfrm>
            <a:off x="800100" y="93662"/>
            <a:ext cx="11404600" cy="7785101"/>
          </a:xfrm>
          <a:prstGeom prst="rect">
            <a:avLst/>
          </a:prstGeom>
          <a:ln w="12700">
            <a:miter lim="400000"/>
          </a:ln>
        </p:spPr>
      </p:pic>
      <p:sp>
        <p:nvSpPr>
          <p:cNvPr id="139" name="Shape 139"/>
          <p:cNvSpPr>
            <a:spLocks noGrp="1"/>
          </p:cNvSpPr>
          <p:nvPr>
            <p:ph type="title"/>
          </p:nvPr>
        </p:nvSpPr>
        <p:spPr>
          <a:xfrm>
            <a:off x="1625600" y="7734300"/>
            <a:ext cx="10109200" cy="1854200"/>
          </a:xfrm>
          <a:prstGeom prst="rect">
            <a:avLst/>
          </a:prstGeom>
        </p:spPr>
        <p:txBody>
          <a:bodyPr lIns="38100" tIns="38100" rIns="38100" bIns="38100"/>
          <a:lstStyle>
            <a:lvl1pPr marL="52387" marR="2539">
              <a:defRPr sz="4800">
                <a:solidFill>
                  <a:srgbClr val="FFFDA9"/>
                </a:solidFill>
                <a:uFill>
                  <a:solidFill>
                    <a:srgbClr val="FFFDA9"/>
                  </a:solidFill>
                </a:uFill>
              </a:defRPr>
            </a:lvl1pPr>
          </a:lstStyle>
          <a:p>
            <a:pPr lvl="0">
              <a:defRPr sz="1800">
                <a:solidFill>
                  <a:srgbClr val="000000"/>
                </a:solidFill>
                <a:uFillTx/>
              </a:defRPr>
            </a:pPr>
            <a:r>
              <a:rPr sz="4800">
                <a:solidFill>
                  <a:srgbClr val="FFFDA9"/>
                </a:solidFill>
                <a:uFill>
                  <a:solidFill>
                    <a:srgbClr val="FFFDA9"/>
                  </a:solidFill>
                </a:uFill>
              </a:rPr>
              <a:t>Apotheosis of Antoninus Pius and Faustina, Vatican Museum</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png"/>
          <p:cNvPicPr/>
          <p:nvPr/>
        </p:nvPicPr>
        <p:blipFill>
          <a:blip r:embed="rId3">
            <a:extLst/>
          </a:blip>
          <a:stretch>
            <a:fillRect/>
          </a:stretch>
        </p:blipFill>
        <p:spPr>
          <a:xfrm>
            <a:off x="1177925" y="8401"/>
            <a:ext cx="10658475" cy="9931400"/>
          </a:xfrm>
          <a:prstGeom prst="rect">
            <a:avLst/>
          </a:prstGeom>
          <a:ln w="12700">
            <a:miter lim="400000"/>
          </a:ln>
        </p:spPr>
      </p:pic>
      <p:sp>
        <p:nvSpPr>
          <p:cNvPr id="144" name="Shape 144"/>
          <p:cNvSpPr/>
          <p:nvPr/>
        </p:nvSpPr>
        <p:spPr>
          <a:xfrm>
            <a:off x="9195674" y="489502"/>
            <a:ext cx="3308598" cy="55399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3600"/>
            </a:lvl1pPr>
          </a:lstStyle>
          <a:p>
            <a:pPr lvl="0">
              <a:defRPr sz="1800">
                <a:solidFill>
                  <a:srgbClr val="000000"/>
                </a:solidFill>
                <a:uFillTx/>
              </a:defRPr>
            </a:pPr>
            <a:r>
              <a:rPr sz="3600" dirty="0" smtClean="0">
                <a:solidFill>
                  <a:srgbClr val="FFFFFF"/>
                </a:solidFill>
                <a:uFill>
                  <a:solidFill>
                    <a:srgbClr val="FFFFFF"/>
                  </a:solidFill>
                </a:uFill>
              </a:rPr>
              <a:t>August</a:t>
            </a:r>
            <a:r>
              <a:rPr lang="en-US" sz="3600" dirty="0" smtClean="0">
                <a:solidFill>
                  <a:srgbClr val="FFFFFF"/>
                </a:solidFill>
                <a:uFill>
                  <a:solidFill>
                    <a:srgbClr val="FFFFFF"/>
                  </a:solidFill>
                </a:uFill>
              </a:rPr>
              <a:t>o difunto</a:t>
            </a:r>
            <a:endParaRPr sz="3600" dirty="0">
              <a:solidFill>
                <a:srgbClr val="FFFFFF"/>
              </a:solidFill>
              <a:uFill>
                <a:solidFill>
                  <a:srgbClr val="FFFFFF"/>
                </a:solidFill>
              </a:uFill>
            </a:endParaRPr>
          </a:p>
        </p:txBody>
      </p:sp>
      <p:sp>
        <p:nvSpPr>
          <p:cNvPr id="145" name="Shape 145"/>
          <p:cNvSpPr/>
          <p:nvPr/>
        </p:nvSpPr>
        <p:spPr>
          <a:xfrm flipV="1">
            <a:off x="8445500" y="1172348"/>
            <a:ext cx="2304398" cy="656451"/>
          </a:xfrm>
          <a:prstGeom prst="line">
            <a:avLst/>
          </a:prstGeom>
          <a:ln w="25400">
            <a:solidFill>
              <a:schemeClr val="bg1"/>
            </a:solidFill>
            <a:round/>
            <a:headEnd type="triangle"/>
          </a:ln>
        </p:spPr>
        <p:txBody>
          <a:bodyPr lIns="0" tIns="0" rIns="0" bIns="0"/>
          <a:lstStyle/>
          <a:p>
            <a:pPr marL="0" marR="0" lvl="0" defTabSz="457200">
              <a:defRPr>
                <a:solidFill>
                  <a:srgbClr val="000000"/>
                </a:solidFill>
                <a:uFillTx/>
                <a:latin typeface="Helvetica"/>
                <a:ea typeface="Helvetica"/>
                <a:cs typeface="Helvetica"/>
                <a:sym typeface="Helvetica"/>
              </a:defRPr>
            </a:pPr>
            <a:endParaRPr/>
          </a:p>
        </p:txBody>
      </p:sp>
      <p:sp>
        <p:nvSpPr>
          <p:cNvPr id="146" name="Shape 146"/>
          <p:cNvSpPr/>
          <p:nvPr/>
        </p:nvSpPr>
        <p:spPr>
          <a:xfrm>
            <a:off x="367613" y="5834993"/>
            <a:ext cx="3631558" cy="55399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marL="0" marR="0" lvl="0" algn="ctr">
              <a:buClr>
                <a:srgbClr val="FFFFFF"/>
              </a:buClr>
              <a:buFont typeface="Chalkboard"/>
              <a:defRPr sz="1800">
                <a:solidFill>
                  <a:srgbClr val="000000"/>
                </a:solidFill>
                <a:uFillTx/>
              </a:defRPr>
            </a:pPr>
            <a:r>
              <a:rPr lang="en-US" sz="3600" dirty="0" err="1" smtClean="0">
                <a:solidFill>
                  <a:srgbClr val="FFFFFF"/>
                </a:solidFill>
                <a:uFill>
                  <a:solidFill>
                    <a:srgbClr val="FFFFFF"/>
                  </a:solidFill>
                </a:uFill>
              </a:rPr>
              <a:t>Soldados</a:t>
            </a:r>
            <a:r>
              <a:rPr lang="en-US" sz="3600" dirty="0" smtClean="0">
                <a:solidFill>
                  <a:srgbClr val="FFFFFF"/>
                </a:solidFill>
                <a:uFill>
                  <a:solidFill>
                    <a:srgbClr val="FFFFFF"/>
                  </a:solidFill>
                </a:uFill>
              </a:rPr>
              <a:t> </a:t>
            </a:r>
            <a:r>
              <a:rPr lang="en-US" sz="3600" dirty="0" err="1" smtClean="0">
                <a:solidFill>
                  <a:srgbClr val="FFFFFF"/>
                </a:solidFill>
                <a:uFill>
                  <a:solidFill>
                    <a:srgbClr val="FFFFFF"/>
                  </a:solidFill>
                </a:uFill>
              </a:rPr>
              <a:t>romanos</a:t>
            </a:r>
            <a:endParaRPr lang="en-US" sz="3600" dirty="0" smtClean="0">
              <a:solidFill>
                <a:srgbClr val="FFFFFF"/>
              </a:solidFill>
              <a:uFill>
                <a:solidFill>
                  <a:srgbClr val="FFFFFF"/>
                </a:solidFill>
              </a:uFill>
            </a:endParaRPr>
          </a:p>
        </p:txBody>
      </p:sp>
      <p:sp>
        <p:nvSpPr>
          <p:cNvPr id="147" name="Shape 147"/>
          <p:cNvSpPr/>
          <p:nvPr/>
        </p:nvSpPr>
        <p:spPr>
          <a:xfrm>
            <a:off x="2359025" y="8027713"/>
            <a:ext cx="2540000" cy="86177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2800" b="1"/>
            </a:lvl1pPr>
          </a:lstStyle>
          <a:p>
            <a:pPr lvl="0">
              <a:defRPr sz="1800" b="0">
                <a:solidFill>
                  <a:srgbClr val="000000"/>
                </a:solidFill>
                <a:uFillTx/>
              </a:defRPr>
            </a:pPr>
            <a:r>
              <a:rPr lang="en-US" sz="2800" b="1" dirty="0" smtClean="0">
                <a:solidFill>
                  <a:srgbClr val="FFFFFF"/>
                </a:solidFill>
                <a:uFill>
                  <a:solidFill>
                    <a:srgbClr val="FFFFFF"/>
                  </a:solidFill>
                </a:uFill>
              </a:rPr>
              <a:t>Los </a:t>
            </a:r>
            <a:r>
              <a:rPr lang="en-US" sz="2800" b="1" dirty="0" err="1" smtClean="0">
                <a:solidFill>
                  <a:srgbClr val="FFFFFF"/>
                </a:solidFill>
                <a:uFill>
                  <a:solidFill>
                    <a:srgbClr val="FFFFFF"/>
                  </a:solidFill>
                </a:uFill>
              </a:rPr>
              <a:t>vencidos</a:t>
            </a:r>
            <a:r>
              <a:rPr lang="en-US" sz="2800" b="1" dirty="0" smtClean="0">
                <a:solidFill>
                  <a:srgbClr val="FFFFFF"/>
                </a:solidFill>
                <a:uFill>
                  <a:solidFill>
                    <a:srgbClr val="FFFFFF"/>
                  </a:solidFill>
                </a:uFill>
              </a:rPr>
              <a:t> </a:t>
            </a:r>
            <a:r>
              <a:rPr lang="en-US" sz="2800" b="1" dirty="0" err="1" smtClean="0">
                <a:solidFill>
                  <a:srgbClr val="FFFFFF"/>
                </a:solidFill>
                <a:uFill>
                  <a:solidFill>
                    <a:srgbClr val="FFFFFF"/>
                  </a:solidFill>
                </a:uFill>
              </a:rPr>
              <a:t>moribundos</a:t>
            </a:r>
            <a:endParaRPr lang="en-US" sz="2800" b="1" dirty="0" smtClean="0">
              <a:solidFill>
                <a:srgbClr val="FFFFFF"/>
              </a:solidFill>
              <a:uFill>
                <a:solidFill>
                  <a:srgbClr val="FFFFFF"/>
                </a:solidFill>
              </a:uFill>
            </a:endParaRPr>
          </a:p>
        </p:txBody>
      </p:sp>
      <p:sp>
        <p:nvSpPr>
          <p:cNvPr id="148" name="Shape 148"/>
          <p:cNvSpPr/>
          <p:nvPr/>
        </p:nvSpPr>
        <p:spPr>
          <a:xfrm>
            <a:off x="8458200" y="7991758"/>
            <a:ext cx="2540000" cy="129266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2800" b="1"/>
            </a:lvl1pPr>
          </a:lstStyle>
          <a:p>
            <a:pPr lvl="0">
              <a:defRPr sz="1800" b="0">
                <a:solidFill>
                  <a:srgbClr val="000000"/>
                </a:solidFill>
                <a:uFillTx/>
              </a:defRPr>
            </a:pPr>
            <a:r>
              <a:rPr lang="en-US" sz="2800" b="1" dirty="0" smtClean="0">
                <a:solidFill>
                  <a:srgbClr val="FFFFFF"/>
                </a:solidFill>
                <a:uFill>
                  <a:solidFill>
                    <a:srgbClr val="FFFFFF"/>
                  </a:solidFill>
                </a:uFill>
              </a:rPr>
              <a:t>Un </a:t>
            </a:r>
            <a:r>
              <a:rPr lang="en-US" sz="2800" b="1" dirty="0" err="1" smtClean="0">
                <a:solidFill>
                  <a:srgbClr val="FFFFFF"/>
                </a:solidFill>
                <a:uFill>
                  <a:solidFill>
                    <a:srgbClr val="FFFFFF"/>
                  </a:solidFill>
                </a:uFill>
              </a:rPr>
              <a:t>vencidoo</a:t>
            </a:r>
            <a:r>
              <a:rPr lang="en-US" sz="2800" b="1" dirty="0" smtClean="0">
                <a:solidFill>
                  <a:srgbClr val="FFFFFF"/>
                </a:solidFill>
                <a:uFill>
                  <a:solidFill>
                    <a:srgbClr val="FFFFFF"/>
                  </a:solidFill>
                </a:uFill>
              </a:rPr>
              <a:t> </a:t>
            </a:r>
            <a:r>
              <a:rPr lang="en-US" sz="2800" b="1" dirty="0" err="1" smtClean="0">
                <a:solidFill>
                  <a:srgbClr val="FFFFFF"/>
                </a:solidFill>
                <a:uFill>
                  <a:solidFill>
                    <a:srgbClr val="FFFFFF"/>
                  </a:solidFill>
                </a:uFill>
              </a:rPr>
              <a:t>pidiendo</a:t>
            </a:r>
            <a:r>
              <a:rPr lang="en-US" sz="2800" b="1" dirty="0" smtClean="0">
                <a:solidFill>
                  <a:srgbClr val="FFFFFF"/>
                </a:solidFill>
                <a:uFill>
                  <a:solidFill>
                    <a:srgbClr val="FFFFFF"/>
                  </a:solidFill>
                </a:uFill>
              </a:rPr>
              <a:t> </a:t>
            </a:r>
            <a:r>
              <a:rPr lang="en-US" sz="2800" b="1" dirty="0" err="1" smtClean="0">
                <a:solidFill>
                  <a:srgbClr val="FFFFFF"/>
                </a:solidFill>
                <a:uFill>
                  <a:solidFill>
                    <a:srgbClr val="FFFFFF"/>
                  </a:solidFill>
                </a:uFill>
              </a:rPr>
              <a:t>clemncia</a:t>
            </a:r>
            <a:r>
              <a:rPr sz="2800" b="1" dirty="0" err="1" smtClean="0">
                <a:solidFill>
                  <a:srgbClr val="FFFFFF"/>
                </a:solidFill>
                <a:uFill>
                  <a:solidFill>
                    <a:srgbClr val="FFFFFF"/>
                  </a:solidFill>
                </a:uFill>
              </a:rPr>
              <a:t>d</a:t>
            </a:r>
            <a:endParaRPr sz="2800" b="1" dirty="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5145" y="1505535"/>
            <a:ext cx="11246897" cy="687367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l" defTabSz="914400" rtl="0" fontAlgn="auto" latinLnBrk="1" hangingPunct="0">
              <a:lnSpc>
                <a:spcPct val="100000"/>
              </a:lnSpc>
              <a:spcBef>
                <a:spcPts val="0"/>
              </a:spcBef>
              <a:spcAft>
                <a:spcPts val="0"/>
              </a:spcAft>
              <a:buClrTx/>
              <a:buSzTx/>
              <a:buFontTx/>
              <a:buNone/>
              <a:tabLst/>
            </a:pPr>
            <a:r>
              <a:rPr kumimoji="0" lang="es-ES_tradnl" sz="4400" b="0" i="0" u="none" strike="noStrike" cap="none" spc="0" normalizeH="0" baseline="0" dirty="0" smtClean="0">
                <a:ln>
                  <a:noFill/>
                </a:ln>
                <a:solidFill>
                  <a:srgbClr val="FFFFFF"/>
                </a:solidFill>
                <a:effectLst/>
                <a:uFill>
                  <a:solidFill>
                    <a:srgbClr val="FFFFFF"/>
                  </a:solidFill>
                </a:uFill>
                <a:sym typeface="Chalkboard"/>
              </a:rPr>
              <a:t>¿De qué manera podría</a:t>
            </a:r>
            <a:r>
              <a:rPr kumimoji="0" lang="es-ES_tradnl" sz="4400" b="0" i="0" u="none" strike="noStrike" cap="none" spc="0" normalizeH="0" dirty="0" smtClean="0">
                <a:ln>
                  <a:noFill/>
                </a:ln>
                <a:solidFill>
                  <a:srgbClr val="FFFFFF"/>
                </a:solidFill>
                <a:effectLst/>
                <a:uFill>
                  <a:solidFill>
                    <a:srgbClr val="FFFFFF"/>
                  </a:solidFill>
                </a:uFill>
                <a:sym typeface="Chalkboard"/>
              </a:rPr>
              <a:t> </a:t>
            </a:r>
            <a:r>
              <a:rPr kumimoji="0" lang="es-ES_tradnl" sz="4400" b="0" i="0" u="none" strike="noStrike" cap="none" spc="0" normalizeH="0" baseline="0" dirty="0" smtClean="0">
                <a:ln>
                  <a:noFill/>
                </a:ln>
                <a:solidFill>
                  <a:srgbClr val="FFFFFF"/>
                </a:solidFill>
                <a:effectLst/>
                <a:uFill>
                  <a:solidFill>
                    <a:srgbClr val="FFFFFF"/>
                  </a:solidFill>
                </a:uFill>
                <a:sym typeface="Chalkboard"/>
              </a:rPr>
              <a:t>cambiarse la traducción de 1 Timoteo 3:16?</a:t>
            </a:r>
          </a:p>
          <a:p>
            <a:pPr marL="40639" marR="40639" indent="0" algn="l" defTabSz="914400" rtl="0" fontAlgn="auto" latinLnBrk="1" hangingPunct="0">
              <a:lnSpc>
                <a:spcPct val="100000"/>
              </a:lnSpc>
              <a:spcBef>
                <a:spcPts val="0"/>
              </a:spcBef>
              <a:spcAft>
                <a:spcPts val="0"/>
              </a:spcAft>
              <a:buClrTx/>
              <a:buSzTx/>
              <a:buFontTx/>
              <a:buNone/>
              <a:tabLst/>
            </a:pPr>
            <a:endParaRPr lang="es-ES_tradnl" sz="4400" dirty="0" smtClean="0"/>
          </a:p>
          <a:p>
            <a:pPr marL="40639" marR="40639" indent="0" algn="l" defTabSz="914400" rtl="0" fontAlgn="auto" latinLnBrk="1" hangingPunct="0">
              <a:lnSpc>
                <a:spcPct val="100000"/>
              </a:lnSpc>
              <a:spcBef>
                <a:spcPts val="0"/>
              </a:spcBef>
              <a:spcAft>
                <a:spcPts val="0"/>
              </a:spcAft>
              <a:buClrTx/>
              <a:buSzTx/>
              <a:buFontTx/>
              <a:buNone/>
              <a:tabLst/>
            </a:pPr>
            <a:r>
              <a:rPr kumimoji="0" lang="es-ES_tradnl" sz="4400" b="0" i="0" u="none" strike="noStrike" cap="none" spc="0" normalizeH="0" baseline="0" dirty="0" smtClean="0">
                <a:ln>
                  <a:noFill/>
                </a:ln>
                <a:solidFill>
                  <a:srgbClr val="FFFFFF"/>
                </a:solidFill>
                <a:effectLst/>
                <a:uFill>
                  <a:solidFill>
                    <a:srgbClr val="FFFFFF"/>
                  </a:solidFill>
                </a:uFill>
                <a:sym typeface="Chalkboard"/>
              </a:rPr>
              <a:t>¿Dónde</a:t>
            </a:r>
            <a:r>
              <a:rPr kumimoji="0" lang="es-ES_tradnl" sz="4400" b="0" i="0" u="none" strike="noStrike" cap="none" spc="0" normalizeH="0" dirty="0" smtClean="0">
                <a:ln>
                  <a:noFill/>
                </a:ln>
                <a:solidFill>
                  <a:srgbClr val="FFFFFF"/>
                </a:solidFill>
                <a:effectLst/>
                <a:uFill>
                  <a:solidFill>
                    <a:srgbClr val="FFFFFF"/>
                  </a:solidFill>
                </a:uFill>
                <a:sym typeface="Chalkboard"/>
              </a:rPr>
              <a:t> entran los ángeles?</a:t>
            </a:r>
          </a:p>
          <a:p>
            <a:pPr marL="40639" marR="40639" indent="0" algn="l" defTabSz="914400" rtl="0" fontAlgn="auto" latinLnBrk="1" hangingPunct="0">
              <a:lnSpc>
                <a:spcPct val="100000"/>
              </a:lnSpc>
              <a:spcBef>
                <a:spcPts val="0"/>
              </a:spcBef>
              <a:spcAft>
                <a:spcPts val="0"/>
              </a:spcAft>
              <a:buClrTx/>
              <a:buSzTx/>
              <a:buFontTx/>
              <a:buNone/>
              <a:tabLst/>
            </a:pPr>
            <a:endParaRPr lang="es-ES_tradnl" sz="4400" dirty="0" smtClean="0"/>
          </a:p>
          <a:p>
            <a:pPr marL="40639" marR="40639" indent="0" algn="l" defTabSz="914400" rtl="0" fontAlgn="auto" latinLnBrk="1" hangingPunct="0">
              <a:lnSpc>
                <a:spcPct val="100000"/>
              </a:lnSpc>
              <a:spcBef>
                <a:spcPts val="0"/>
              </a:spcBef>
              <a:spcAft>
                <a:spcPts val="0"/>
              </a:spcAft>
              <a:buClrTx/>
              <a:buSzTx/>
              <a:buFontTx/>
              <a:buNone/>
              <a:tabLst/>
            </a:pPr>
            <a:r>
              <a:rPr kumimoji="0" lang="es-ES_tradnl" sz="4400" b="0" i="0" u="none" strike="noStrike" cap="none" spc="0" normalizeH="0" dirty="0" smtClean="0">
                <a:ln>
                  <a:noFill/>
                </a:ln>
                <a:solidFill>
                  <a:srgbClr val="FFFFFF"/>
                </a:solidFill>
                <a:effectLst/>
                <a:uFill>
                  <a:solidFill>
                    <a:srgbClr val="FFFFFF"/>
                  </a:solidFill>
                </a:uFill>
                <a:sym typeface="Chalkboard"/>
              </a:rPr>
              <a:t>¿Se puede enfocar el transporte de Jesús y no sólo su recepción?</a:t>
            </a:r>
          </a:p>
          <a:p>
            <a:pPr marL="40639" marR="40639" indent="0" algn="l" defTabSz="914400" rtl="0" fontAlgn="auto" latinLnBrk="1" hangingPunct="0">
              <a:lnSpc>
                <a:spcPct val="100000"/>
              </a:lnSpc>
              <a:spcBef>
                <a:spcPts val="0"/>
              </a:spcBef>
              <a:spcAft>
                <a:spcPts val="0"/>
              </a:spcAft>
              <a:buClrTx/>
              <a:buSzTx/>
              <a:buFontTx/>
              <a:buNone/>
              <a:tabLst/>
            </a:pPr>
            <a:endParaRPr lang="en-US" sz="4400" dirty="0"/>
          </a:p>
          <a:p>
            <a:pPr marL="40639" marR="40639" indent="0" algn="l" defTabSz="914400" rtl="0" fontAlgn="auto" latinLnBrk="1" hangingPunct="0">
              <a:lnSpc>
                <a:spcPct val="100000"/>
              </a:lnSpc>
              <a:spcBef>
                <a:spcPts val="0"/>
              </a:spcBef>
              <a:spcAft>
                <a:spcPts val="0"/>
              </a:spcAft>
              <a:buClrTx/>
              <a:buSzTx/>
              <a:buFontTx/>
              <a:buNone/>
              <a:tabLst/>
            </a:pPr>
            <a:endParaRPr kumimoji="0" lang="en-US" sz="4400" b="0" i="0" u="none" strike="noStrike" cap="none" spc="0" normalizeH="0" dirty="0" smtClean="0">
              <a:ln>
                <a:noFill/>
              </a:ln>
              <a:solidFill>
                <a:srgbClr val="FFFFFF"/>
              </a:solidFill>
              <a:effectLst/>
              <a:uFill>
                <a:solidFill>
                  <a:srgbClr val="FFFFFF"/>
                </a:solidFill>
              </a:uFill>
              <a:latin typeface="+mn-lt"/>
              <a:ea typeface="+mn-ea"/>
              <a:cs typeface="+mn-cs"/>
              <a:sym typeface="Chalkboard"/>
            </a:endParaRPr>
          </a:p>
          <a:p>
            <a:pPr marL="40639" marR="40639" indent="0" algn="l" defTabSz="914400" rtl="0" fontAlgn="auto" latinLnBrk="1" hangingPunct="0">
              <a:lnSpc>
                <a:spcPct val="100000"/>
              </a:lnSpc>
              <a:spcBef>
                <a:spcPts val="0"/>
              </a:spcBef>
              <a:spcAft>
                <a:spcPts val="0"/>
              </a:spcAft>
              <a:buClrTx/>
              <a:buSzTx/>
              <a:buFontTx/>
              <a:buNone/>
              <a:tabLst/>
            </a:pPr>
            <a:endParaRPr kumimoji="0" lang="en-US" sz="4400" b="0" i="0" u="none" strike="noStrike" cap="none" spc="0" normalizeH="0" baseline="0" dirty="0">
              <a:ln>
                <a:noFill/>
              </a:ln>
              <a:solidFill>
                <a:srgbClr val="FFFFFF"/>
              </a:solidFill>
              <a:effectLst/>
              <a:uFill>
                <a:solidFill>
                  <a:srgbClr val="FFFFFF"/>
                </a:solidFill>
              </a:uFill>
              <a:latin typeface="+mn-lt"/>
              <a:ea typeface="+mn-ea"/>
              <a:cs typeface="+mn-cs"/>
              <a:sym typeface="Chalkboar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image.png"/>
          <p:cNvPicPr/>
          <p:nvPr/>
        </p:nvPicPr>
        <p:blipFill>
          <a:blip r:embed="rId3">
            <a:extLst/>
          </a:blip>
          <a:stretch>
            <a:fillRect/>
          </a:stretch>
        </p:blipFill>
        <p:spPr>
          <a:xfrm>
            <a:off x="1308100" y="1727200"/>
            <a:ext cx="6083300" cy="6299200"/>
          </a:xfrm>
          <a:prstGeom prst="rect">
            <a:avLst/>
          </a:prstGeom>
          <a:ln w="12700">
            <a:miter lim="400000"/>
          </a:ln>
        </p:spPr>
      </p:pic>
      <p:pic>
        <p:nvPicPr>
          <p:cNvPr id="159" name="image.png"/>
          <p:cNvPicPr/>
          <p:nvPr/>
        </p:nvPicPr>
        <p:blipFill>
          <a:blip r:embed="rId4">
            <a:extLst/>
          </a:blip>
          <a:stretch>
            <a:fillRect/>
          </a:stretch>
        </p:blipFill>
        <p:spPr>
          <a:xfrm>
            <a:off x="8216900" y="3390900"/>
            <a:ext cx="3403600" cy="2171700"/>
          </a:xfrm>
          <a:prstGeom prst="rect">
            <a:avLst/>
          </a:prstGeom>
          <a:ln w="12700">
            <a:miter lim="400000"/>
          </a:ln>
        </p:spPr>
      </p:pic>
      <p:sp>
        <p:nvSpPr>
          <p:cNvPr id="160" name="Shape 160"/>
          <p:cNvSpPr/>
          <p:nvPr/>
        </p:nvSpPr>
        <p:spPr>
          <a:xfrm>
            <a:off x="5975207" y="8582386"/>
            <a:ext cx="1051211" cy="67872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Text</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image.jpg"/>
          <p:cNvPicPr/>
          <p:nvPr/>
        </p:nvPicPr>
        <p:blipFill>
          <a:blip r:embed="rId3">
            <a:extLst/>
          </a:blip>
          <a:stretch>
            <a:fillRect/>
          </a:stretch>
        </p:blipFill>
        <p:spPr>
          <a:xfrm>
            <a:off x="3695700" y="1617662"/>
            <a:ext cx="4737100" cy="6515101"/>
          </a:xfrm>
          <a:prstGeom prst="rect">
            <a:avLst/>
          </a:prstGeom>
          <a:ln w="12700">
            <a:miter lim="400000"/>
          </a:ln>
        </p:spPr>
      </p:pic>
      <p:pic>
        <p:nvPicPr>
          <p:cNvPr id="165" name="image.png"/>
          <p:cNvPicPr/>
          <p:nvPr/>
        </p:nvPicPr>
        <p:blipFill>
          <a:blip r:embed="rId4">
            <a:extLst/>
          </a:blip>
          <a:stretch>
            <a:fillRect/>
          </a:stretch>
        </p:blipFill>
        <p:spPr>
          <a:xfrm>
            <a:off x="571500" y="3683000"/>
            <a:ext cx="2540000" cy="1917700"/>
          </a:xfrm>
          <a:prstGeom prst="rect">
            <a:avLst/>
          </a:prstGeom>
          <a:ln w="12700">
            <a:miter lim="400000"/>
          </a:ln>
        </p:spPr>
      </p:pic>
      <p:pic>
        <p:nvPicPr>
          <p:cNvPr id="166" name="image.png"/>
          <p:cNvPicPr/>
          <p:nvPr/>
        </p:nvPicPr>
        <p:blipFill>
          <a:blip r:embed="rId5">
            <a:extLst/>
          </a:blip>
          <a:stretch>
            <a:fillRect/>
          </a:stretch>
        </p:blipFill>
        <p:spPr>
          <a:xfrm>
            <a:off x="9029700" y="3924300"/>
            <a:ext cx="3683000" cy="1893888"/>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image.jpg"/>
          <p:cNvPicPr/>
          <p:nvPr/>
        </p:nvPicPr>
        <p:blipFill>
          <a:blip r:embed="rId3">
            <a:extLst/>
          </a:blip>
          <a:stretch>
            <a:fillRect/>
          </a:stretch>
        </p:blipFill>
        <p:spPr>
          <a:xfrm>
            <a:off x="1917700" y="520700"/>
            <a:ext cx="9182100" cy="87122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image.jpg"/>
          <p:cNvPicPr/>
          <p:nvPr/>
        </p:nvPicPr>
        <p:blipFill>
          <a:blip r:embed="rId3">
            <a:extLst/>
          </a:blip>
          <a:stretch>
            <a:fillRect/>
          </a:stretch>
        </p:blipFill>
        <p:spPr>
          <a:xfrm rot="16140000">
            <a:off x="2821375" y="-932800"/>
            <a:ext cx="7429501" cy="11704638"/>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gleonTemp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890" y="2963564"/>
            <a:ext cx="11602460" cy="6342939"/>
          </a:xfrm>
          <a:prstGeom prst="rect">
            <a:avLst/>
          </a:prstGeom>
        </p:spPr>
      </p:pic>
      <p:sp>
        <p:nvSpPr>
          <p:cNvPr id="3" name="TextBox 2"/>
          <p:cNvSpPr txBox="1"/>
          <p:nvPr/>
        </p:nvSpPr>
        <p:spPr>
          <a:xfrm>
            <a:off x="1490985" y="1076702"/>
            <a:ext cx="9995194" cy="71814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ctr" defTabSz="914400" rtl="0" fontAlgn="auto" latinLnBrk="1" hangingPunct="0">
              <a:lnSpc>
                <a:spcPct val="100000"/>
              </a:lnSpc>
              <a:spcBef>
                <a:spcPts val="0"/>
              </a:spcBef>
              <a:spcAft>
                <a:spcPts val="0"/>
              </a:spcAft>
              <a:buClrTx/>
              <a:buSzTx/>
              <a:buFontTx/>
              <a:buNone/>
              <a:tabLst/>
            </a:pPr>
            <a:r>
              <a:rPr kumimoji="0" lang="en-US" sz="4000" b="0" i="0" u="none" strike="noStrike" cap="none" spc="0" normalizeH="0" baseline="0" dirty="0" smtClean="0">
                <a:ln>
                  <a:noFill/>
                </a:ln>
                <a:solidFill>
                  <a:srgbClr val="FFFFFF"/>
                </a:solidFill>
                <a:effectLst/>
                <a:uFill>
                  <a:solidFill>
                    <a:srgbClr val="FFFFFF"/>
                  </a:solidFill>
                </a:uFill>
                <a:latin typeface="+mn-lt"/>
                <a:ea typeface="+mn-ea"/>
                <a:cs typeface="+mn-cs"/>
                <a:sym typeface="Chalkboard"/>
              </a:rPr>
              <a:t>El </a:t>
            </a:r>
            <a:r>
              <a:rPr kumimoji="0" lang="en-US" sz="4000" b="0" i="0" u="none" strike="noStrike" cap="none" spc="0" normalizeH="0" baseline="0" dirty="0" err="1" smtClean="0">
                <a:ln>
                  <a:noFill/>
                </a:ln>
                <a:solidFill>
                  <a:srgbClr val="FFFFFF"/>
                </a:solidFill>
                <a:effectLst/>
                <a:uFill>
                  <a:solidFill>
                    <a:srgbClr val="FFFFFF"/>
                  </a:solidFill>
                </a:uFill>
                <a:latin typeface="+mn-lt"/>
                <a:ea typeface="+mn-ea"/>
                <a:cs typeface="+mn-cs"/>
                <a:sym typeface="Chalkboard"/>
              </a:rPr>
              <a:t>ágila</a:t>
            </a:r>
            <a:r>
              <a:rPr kumimoji="0" lang="en-US" sz="4000" b="0" i="0" u="none" strike="noStrike" cap="none" spc="0" normalizeH="0" baseline="0" dirty="0" smtClean="0">
                <a:ln>
                  <a:noFill/>
                </a:ln>
                <a:solidFill>
                  <a:srgbClr val="FFFFFF"/>
                </a:solidFill>
                <a:effectLst/>
                <a:uFill>
                  <a:solidFill>
                    <a:srgbClr val="FFFFFF"/>
                  </a:solidFill>
                </a:uFill>
                <a:latin typeface="+mn-lt"/>
                <a:ea typeface="+mn-ea"/>
                <a:cs typeface="+mn-cs"/>
                <a:sym typeface="Chalkboard"/>
              </a:rPr>
              <a:t> </a:t>
            </a:r>
            <a:r>
              <a:rPr kumimoji="0" lang="en-US" sz="4000" b="0" i="0" u="none" strike="noStrike" cap="none" spc="0" normalizeH="0" baseline="0" dirty="0" err="1" smtClean="0">
                <a:ln>
                  <a:noFill/>
                </a:ln>
                <a:solidFill>
                  <a:srgbClr val="FFFFFF"/>
                </a:solidFill>
                <a:effectLst/>
                <a:uFill>
                  <a:solidFill>
                    <a:srgbClr val="FFFFFF"/>
                  </a:solidFill>
                </a:uFill>
                <a:latin typeface="+mn-lt"/>
                <a:ea typeface="+mn-ea"/>
                <a:cs typeface="+mn-cs"/>
                <a:sym typeface="Chalkboard"/>
              </a:rPr>
              <a:t>romana</a:t>
            </a:r>
            <a:r>
              <a:rPr kumimoji="0" lang="en-US" sz="4000" b="0" i="0" u="none" strike="noStrike" cap="none" spc="0" normalizeH="0" baseline="0" dirty="0" smtClean="0">
                <a:ln>
                  <a:noFill/>
                </a:ln>
                <a:solidFill>
                  <a:srgbClr val="FFFFFF"/>
                </a:solidFill>
                <a:effectLst/>
                <a:uFill>
                  <a:solidFill>
                    <a:srgbClr val="FFFFFF"/>
                  </a:solidFill>
                </a:uFill>
                <a:latin typeface="+mn-lt"/>
                <a:ea typeface="+mn-ea"/>
                <a:cs typeface="+mn-cs"/>
                <a:sym typeface="Chalkboard"/>
              </a:rPr>
              <a:t> en el </a:t>
            </a:r>
            <a:r>
              <a:rPr kumimoji="0" lang="en-US" sz="4000" b="0" i="0" u="none" strike="noStrike" cap="none" spc="0" normalizeH="0" baseline="0" dirty="0" err="1" smtClean="0">
                <a:ln>
                  <a:noFill/>
                </a:ln>
                <a:solidFill>
                  <a:srgbClr val="FFFFFF"/>
                </a:solidFill>
                <a:effectLst/>
                <a:uFill>
                  <a:solidFill>
                    <a:srgbClr val="FFFFFF"/>
                  </a:solidFill>
                </a:uFill>
                <a:latin typeface="+mn-lt"/>
                <a:ea typeface="+mn-ea"/>
                <a:cs typeface="+mn-cs"/>
                <a:sym typeface="Chalkboard"/>
              </a:rPr>
              <a:t>templo</a:t>
            </a:r>
            <a:r>
              <a:rPr kumimoji="0" lang="en-US" sz="4000" b="0" i="0" u="none" strike="noStrike" cap="none" spc="0" normalizeH="0" baseline="0" dirty="0" smtClean="0">
                <a:ln>
                  <a:noFill/>
                </a:ln>
                <a:solidFill>
                  <a:srgbClr val="FFFFFF"/>
                </a:solidFill>
                <a:effectLst/>
                <a:uFill>
                  <a:solidFill>
                    <a:srgbClr val="FFFFFF"/>
                  </a:solidFill>
                </a:uFill>
                <a:latin typeface="+mn-lt"/>
                <a:ea typeface="+mn-ea"/>
                <a:cs typeface="+mn-cs"/>
                <a:sym typeface="Chalkboard"/>
              </a:rPr>
              <a:t> de </a:t>
            </a:r>
            <a:r>
              <a:rPr kumimoji="0" lang="en-US" sz="4000" b="0" i="0" u="none" strike="noStrike" cap="none" spc="0" normalizeH="0" baseline="0" dirty="0" err="1" smtClean="0">
                <a:ln>
                  <a:noFill/>
                </a:ln>
                <a:solidFill>
                  <a:srgbClr val="FFFFFF"/>
                </a:solidFill>
                <a:effectLst/>
                <a:uFill>
                  <a:solidFill>
                    <a:srgbClr val="FFFFFF"/>
                  </a:solidFill>
                </a:uFill>
                <a:latin typeface="+mn-lt"/>
                <a:ea typeface="+mn-ea"/>
                <a:cs typeface="+mn-cs"/>
                <a:sym typeface="Chalkboard"/>
              </a:rPr>
              <a:t>Jerusalén</a:t>
            </a:r>
            <a:endParaRPr kumimoji="0" lang="en-US" sz="4000" b="0" i="0" u="none" strike="noStrike" cap="none" spc="0" normalizeH="0" baseline="0" dirty="0">
              <a:ln>
                <a:noFill/>
              </a:ln>
              <a:solidFill>
                <a:srgbClr val="FFFFFF"/>
              </a:solidFill>
              <a:effectLst/>
              <a:uFill>
                <a:solidFill>
                  <a:srgbClr val="FFFFFF"/>
                </a:solidFill>
              </a:uFill>
              <a:latin typeface="+mn-lt"/>
              <a:ea typeface="+mn-ea"/>
              <a:cs typeface="+mn-cs"/>
              <a:sym typeface="Chalkboard"/>
            </a:endParaRPr>
          </a:p>
        </p:txBody>
      </p:sp>
    </p:spTree>
    <p:extLst>
      <p:ext uri="{BB962C8B-B14F-4D97-AF65-F5344CB8AC3E}">
        <p14:creationId xmlns:p14="http://schemas.microsoft.com/office/powerpoint/2010/main" val="1213840862"/>
      </p:ext>
    </p:extLst>
  </p:cSld>
  <p:clrMapOvr>
    <a:masterClrMapping/>
  </p:clrMapOvr>
  <p:transition xmlns:p14="http://schemas.microsoft.com/office/powerpoint/2010/mai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image.jpg"/>
          <p:cNvPicPr/>
          <p:nvPr/>
        </p:nvPicPr>
        <p:blipFill>
          <a:blip r:embed="rId3">
            <a:extLst/>
          </a:blip>
          <a:stretch>
            <a:fillRect/>
          </a:stretch>
        </p:blipFill>
        <p:spPr>
          <a:xfrm>
            <a:off x="165100" y="2781300"/>
            <a:ext cx="4587875" cy="6858000"/>
          </a:xfrm>
          <a:prstGeom prst="rect">
            <a:avLst/>
          </a:prstGeom>
          <a:ln w="12700">
            <a:miter lim="400000"/>
          </a:ln>
        </p:spPr>
      </p:pic>
      <p:pic>
        <p:nvPicPr>
          <p:cNvPr id="179" name="image.jpg"/>
          <p:cNvPicPr/>
          <p:nvPr/>
        </p:nvPicPr>
        <p:blipFill>
          <a:blip r:embed="rId4">
            <a:extLst/>
          </a:blip>
          <a:stretch>
            <a:fillRect/>
          </a:stretch>
        </p:blipFill>
        <p:spPr>
          <a:xfrm>
            <a:off x="5067300" y="127000"/>
            <a:ext cx="7848600" cy="5778501"/>
          </a:xfrm>
          <a:prstGeom prst="rect">
            <a:avLst/>
          </a:prstGeom>
          <a:ln w="12700">
            <a:miter lim="400000"/>
          </a:ln>
        </p:spPr>
      </p:pic>
      <p:sp>
        <p:nvSpPr>
          <p:cNvPr id="180" name="Shape 180"/>
          <p:cNvSpPr/>
          <p:nvPr/>
        </p:nvSpPr>
        <p:spPr>
          <a:xfrm>
            <a:off x="5000161" y="6106391"/>
            <a:ext cx="7749515" cy="235411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marL="39687" marR="40639" lvl="0" algn="ctr">
              <a:buClr>
                <a:srgbClr val="FFFED5"/>
              </a:buClr>
              <a:buFont typeface="Chalkboard"/>
              <a:defRPr sz="1800">
                <a:solidFill>
                  <a:srgbClr val="000000"/>
                </a:solidFill>
                <a:uFillTx/>
              </a:defRPr>
            </a:pPr>
            <a:r>
              <a:rPr sz="4800">
                <a:solidFill>
                  <a:srgbClr val="FFFED5"/>
                </a:solidFill>
                <a:uFill>
                  <a:solidFill>
                    <a:srgbClr val="FFFED5"/>
                  </a:solidFill>
                </a:uFill>
              </a:rPr>
              <a:t>Sardis synagogue, atrium</a:t>
            </a:r>
          </a:p>
          <a:p>
            <a:pPr marL="39687" marR="40639" lvl="0" algn="ctr">
              <a:buClr>
                <a:srgbClr val="FFFED5"/>
              </a:buClr>
              <a:buFont typeface="Chalkboard"/>
              <a:defRPr sz="1800">
                <a:solidFill>
                  <a:srgbClr val="000000"/>
                </a:solidFill>
                <a:uFillTx/>
              </a:defRPr>
            </a:pPr>
            <a:r>
              <a:rPr sz="4800">
                <a:solidFill>
                  <a:srgbClr val="FFFED5"/>
                </a:solidFill>
                <a:uFill>
                  <a:solidFill>
                    <a:srgbClr val="FFFED5"/>
                  </a:solidFill>
                </a:uFill>
              </a:rPr>
              <a:t>entrance and restored wall</a:t>
            </a:r>
          </a:p>
          <a:p>
            <a:pPr marL="39687" marR="40639" lvl="0" algn="ctr">
              <a:buClr>
                <a:srgbClr val="FFFED5"/>
              </a:buClr>
              <a:buFont typeface="Chalkboard"/>
              <a:defRPr sz="1800">
                <a:solidFill>
                  <a:srgbClr val="000000"/>
                </a:solidFill>
                <a:uFillTx/>
              </a:defRPr>
            </a:pPr>
            <a:r>
              <a:rPr sz="4800">
                <a:solidFill>
                  <a:srgbClr val="FFFED5"/>
                </a:solidFill>
                <a:uFill>
                  <a:solidFill>
                    <a:srgbClr val="FFFED5"/>
                  </a:solidFill>
                </a:uFill>
              </a:rPr>
              <a:t>facing 3rd century AD</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image.jpg"/>
          <p:cNvPicPr/>
          <p:nvPr/>
        </p:nvPicPr>
        <p:blipFill>
          <a:blip r:embed="rId3">
            <a:extLst/>
          </a:blip>
          <a:stretch>
            <a:fillRect/>
          </a:stretch>
        </p:blipFill>
        <p:spPr>
          <a:xfrm>
            <a:off x="990600" y="1295400"/>
            <a:ext cx="11023600" cy="71628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age.png"/>
          <p:cNvPicPr/>
          <p:nvPr/>
        </p:nvPicPr>
        <p:blipFill>
          <a:blip r:embed="rId3">
            <a:extLst/>
          </a:blip>
          <a:stretch>
            <a:fillRect/>
          </a:stretch>
        </p:blipFill>
        <p:spPr>
          <a:xfrm>
            <a:off x="711200" y="1066800"/>
            <a:ext cx="5387975" cy="7531100"/>
          </a:xfrm>
          <a:prstGeom prst="rect">
            <a:avLst/>
          </a:prstGeom>
          <a:ln w="12700">
            <a:miter lim="400000"/>
          </a:ln>
        </p:spPr>
      </p:pic>
      <p:sp>
        <p:nvSpPr>
          <p:cNvPr id="189" name="Shape 189"/>
          <p:cNvSpPr/>
          <p:nvPr/>
        </p:nvSpPr>
        <p:spPr>
          <a:xfrm>
            <a:off x="6892925" y="1127138"/>
            <a:ext cx="5016500" cy="738663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l">
              <a:buClr>
                <a:srgbClr val="FFFFFF"/>
              </a:buClr>
              <a:buFont typeface="Chalkboard"/>
              <a:defRPr sz="1800">
                <a:solidFill>
                  <a:srgbClr val="000000"/>
                </a:solidFill>
                <a:uFillTx/>
              </a:defRPr>
            </a:pPr>
            <a:r>
              <a:rPr lang="es-ES" sz="3200" dirty="0" err="1">
                <a:solidFill>
                  <a:schemeClr val="tx1"/>
                </a:solidFill>
              </a:rPr>
              <a:t>Mishná</a:t>
            </a:r>
            <a:r>
              <a:rPr lang="es-ES" sz="3200" dirty="0">
                <a:solidFill>
                  <a:schemeClr val="tx1"/>
                </a:solidFill>
              </a:rPr>
              <a:t> </a:t>
            </a:r>
            <a:br>
              <a:rPr lang="es-ES" sz="3200" dirty="0">
                <a:solidFill>
                  <a:schemeClr val="tx1"/>
                </a:solidFill>
              </a:rPr>
            </a:br>
            <a:r>
              <a:rPr lang="es-ES" sz="2800" dirty="0" err="1">
                <a:solidFill>
                  <a:schemeClr val="tx1"/>
                </a:solidFill>
              </a:rPr>
              <a:t>Avodá</a:t>
            </a:r>
            <a:r>
              <a:rPr lang="es-ES" sz="2800" dirty="0">
                <a:solidFill>
                  <a:schemeClr val="tx1"/>
                </a:solidFill>
              </a:rPr>
              <a:t> </a:t>
            </a:r>
            <a:r>
              <a:rPr lang="es-ES" sz="2800" dirty="0" err="1">
                <a:solidFill>
                  <a:schemeClr val="tx1"/>
                </a:solidFill>
              </a:rPr>
              <a:t>Zarah</a:t>
            </a:r>
            <a:r>
              <a:rPr lang="es-ES" sz="2800" dirty="0">
                <a:solidFill>
                  <a:schemeClr val="tx1"/>
                </a:solidFill>
              </a:rPr>
              <a:t> 4,4-5 </a:t>
            </a:r>
            <a:br>
              <a:rPr lang="es-ES" sz="2800" dirty="0">
                <a:solidFill>
                  <a:schemeClr val="tx1"/>
                </a:solidFill>
              </a:rPr>
            </a:br>
            <a:r>
              <a:rPr lang="es-ES" sz="2800" dirty="0">
                <a:solidFill>
                  <a:schemeClr val="tx1"/>
                </a:solidFill>
              </a:rPr>
              <a:t>  </a:t>
            </a:r>
            <a:r>
              <a:rPr lang="es-ES" sz="2800" dirty="0" smtClean="0">
                <a:solidFill>
                  <a:schemeClr val="tx1"/>
                </a:solidFill>
              </a:rPr>
              <a:t>Los </a:t>
            </a:r>
            <a:r>
              <a:rPr lang="es-ES" sz="2800" dirty="0" err="1" smtClean="0">
                <a:solidFill>
                  <a:schemeClr val="tx1"/>
                </a:solidFill>
              </a:rPr>
              <a:t>judios</a:t>
            </a:r>
            <a:r>
              <a:rPr lang="es-ES" sz="2800" dirty="0" smtClean="0">
                <a:solidFill>
                  <a:schemeClr val="tx1"/>
                </a:solidFill>
              </a:rPr>
              <a:t> podrían </a:t>
            </a:r>
            <a:r>
              <a:rPr lang="es-ES" sz="2800" dirty="0">
                <a:solidFill>
                  <a:schemeClr val="tx1"/>
                </a:solidFill>
              </a:rPr>
              <a:t>utilizar utensilios domésticos </a:t>
            </a:r>
            <a:r>
              <a:rPr lang="es-ES" sz="2800" dirty="0" smtClean="0">
                <a:solidFill>
                  <a:schemeClr val="tx1"/>
                </a:solidFill>
              </a:rPr>
              <a:t>grabados con </a:t>
            </a:r>
            <a:r>
              <a:rPr lang="es-ES" sz="2800" dirty="0">
                <a:solidFill>
                  <a:schemeClr val="tx1"/>
                </a:solidFill>
              </a:rPr>
              <a:t>imágenes idólatras que </a:t>
            </a:r>
            <a:r>
              <a:rPr lang="es-ES" sz="2800" dirty="0" smtClean="0">
                <a:solidFill>
                  <a:schemeClr val="tx1"/>
                </a:solidFill>
              </a:rPr>
              <a:t>no </a:t>
            </a:r>
            <a:r>
              <a:rPr lang="es-ES" sz="2800" dirty="0">
                <a:solidFill>
                  <a:schemeClr val="tx1"/>
                </a:solidFill>
              </a:rPr>
              <a:t>habían </a:t>
            </a:r>
            <a:r>
              <a:rPr lang="es-ES" sz="2800" dirty="0" smtClean="0">
                <a:solidFill>
                  <a:schemeClr val="tx1"/>
                </a:solidFill>
              </a:rPr>
              <a:t>sido adorados </a:t>
            </a:r>
            <a:r>
              <a:rPr lang="es-ES" sz="2800" dirty="0">
                <a:solidFill>
                  <a:schemeClr val="tx1"/>
                </a:solidFill>
              </a:rPr>
              <a:t>o </a:t>
            </a:r>
            <a:r>
              <a:rPr lang="es-ES" sz="2800" dirty="0" smtClean="0">
                <a:solidFill>
                  <a:schemeClr val="tx1"/>
                </a:solidFill>
              </a:rPr>
              <a:t>que habían </a:t>
            </a:r>
            <a:r>
              <a:rPr lang="es-ES" sz="2800" dirty="0">
                <a:solidFill>
                  <a:schemeClr val="tx1"/>
                </a:solidFill>
              </a:rPr>
              <a:t>sido </a:t>
            </a:r>
            <a:r>
              <a:rPr lang="es-ES" sz="2800" i="1" dirty="0">
                <a:solidFill>
                  <a:schemeClr val="tx1"/>
                </a:solidFill>
              </a:rPr>
              <a:t>desfigurado por un </a:t>
            </a:r>
            <a:r>
              <a:rPr lang="es-ES" sz="2800" i="1" dirty="0" smtClean="0">
                <a:solidFill>
                  <a:schemeClr val="tx1"/>
                </a:solidFill>
              </a:rPr>
              <a:t>no-judío</a:t>
            </a:r>
            <a:r>
              <a:rPr lang="es-ES" sz="2800" dirty="0" smtClean="0">
                <a:solidFill>
                  <a:schemeClr val="tx1"/>
                </a:solidFill>
              </a:rPr>
              <a:t>. </a:t>
            </a:r>
            <a:r>
              <a:rPr lang="es-ES" sz="2800" dirty="0">
                <a:solidFill>
                  <a:schemeClr val="tx1"/>
                </a:solidFill>
              </a:rPr>
              <a:t/>
            </a:r>
            <a:br>
              <a:rPr lang="es-ES" sz="2800" dirty="0">
                <a:solidFill>
                  <a:schemeClr val="tx1"/>
                </a:solidFill>
              </a:rPr>
            </a:br>
            <a:r>
              <a:rPr lang="es-ES" sz="2800" dirty="0">
                <a:solidFill>
                  <a:schemeClr val="tx1"/>
                </a:solidFill>
              </a:rPr>
              <a:t>  Un </a:t>
            </a:r>
            <a:r>
              <a:rPr lang="es-ES" sz="2800" dirty="0" smtClean="0">
                <a:solidFill>
                  <a:schemeClr val="tx1"/>
                </a:solidFill>
              </a:rPr>
              <a:t>no-judío puede </a:t>
            </a:r>
            <a:r>
              <a:rPr lang="es-ES" sz="2800" dirty="0">
                <a:solidFill>
                  <a:schemeClr val="tx1"/>
                </a:solidFill>
              </a:rPr>
              <a:t>anular un ídolo por "cortar la punta de la nariz, la punta de la oreja, la punta del dedo </a:t>
            </a:r>
            <a:r>
              <a:rPr lang="es-ES" sz="2800" dirty="0" smtClean="0">
                <a:solidFill>
                  <a:schemeClr val="tx1"/>
                </a:solidFill>
              </a:rPr>
              <a:t>o por maltratarlo,</a:t>
            </a:r>
            <a:r>
              <a:rPr lang="es-ES" sz="2800" dirty="0">
                <a:solidFill>
                  <a:schemeClr val="tx1"/>
                </a:solidFill>
              </a:rPr>
              <a:t>" de alguna manera. </a:t>
            </a:r>
            <a:br>
              <a:rPr lang="es-ES" sz="2800" dirty="0">
                <a:solidFill>
                  <a:schemeClr val="tx1"/>
                </a:solidFill>
              </a:rPr>
            </a:br>
            <a:r>
              <a:rPr lang="es-ES" sz="2800" dirty="0" smtClean="0">
                <a:solidFill>
                  <a:schemeClr val="tx1"/>
                </a:solidFill>
              </a:rPr>
              <a:t>Los </a:t>
            </a:r>
            <a:r>
              <a:rPr lang="es-ES" sz="2800" dirty="0" err="1" smtClean="0">
                <a:solidFill>
                  <a:schemeClr val="tx1"/>
                </a:solidFill>
              </a:rPr>
              <a:t>judios</a:t>
            </a:r>
            <a:r>
              <a:rPr lang="es-ES" sz="2800" dirty="0" smtClean="0">
                <a:solidFill>
                  <a:schemeClr val="tx1"/>
                </a:solidFill>
              </a:rPr>
              <a:t> </a:t>
            </a:r>
            <a:r>
              <a:rPr lang="es-ES" sz="2800" dirty="0">
                <a:solidFill>
                  <a:schemeClr val="tx1"/>
                </a:solidFill>
              </a:rPr>
              <a:t>no </a:t>
            </a:r>
            <a:r>
              <a:rPr lang="es-ES" sz="2800" dirty="0" smtClean="0">
                <a:solidFill>
                  <a:schemeClr val="tx1"/>
                </a:solidFill>
              </a:rPr>
              <a:t>podían </a:t>
            </a:r>
            <a:r>
              <a:rPr lang="es-ES" sz="2800" dirty="0">
                <a:solidFill>
                  <a:schemeClr val="tx1"/>
                </a:solidFill>
              </a:rPr>
              <a:t>desfigurar un ídolo que </a:t>
            </a:r>
            <a:r>
              <a:rPr lang="es-ES" sz="2800" dirty="0" smtClean="0">
                <a:solidFill>
                  <a:schemeClr val="tx1"/>
                </a:solidFill>
              </a:rPr>
              <a:t>pertenecía </a:t>
            </a:r>
            <a:r>
              <a:rPr lang="es-ES" sz="2800" dirty="0">
                <a:solidFill>
                  <a:schemeClr val="tx1"/>
                </a:solidFill>
              </a:rPr>
              <a:t>a un </a:t>
            </a:r>
            <a:r>
              <a:rPr lang="es-ES" sz="2800" dirty="0" smtClean="0">
                <a:solidFill>
                  <a:schemeClr val="tx1"/>
                </a:solidFill>
              </a:rPr>
              <a:t>no-judío.</a:t>
            </a:r>
            <a:endParaRPr sz="2800" dirty="0">
              <a:solidFill>
                <a:schemeClr val="tx1"/>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image.jpg"/>
          <p:cNvPicPr/>
          <p:nvPr/>
        </p:nvPicPr>
        <p:blipFill>
          <a:blip r:embed="rId3">
            <a:extLst/>
          </a:blip>
          <a:stretch>
            <a:fillRect/>
          </a:stretch>
        </p:blipFill>
        <p:spPr>
          <a:xfrm>
            <a:off x="990600" y="1295400"/>
            <a:ext cx="11023600" cy="7162800"/>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ch of Titu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915" y="3368547"/>
            <a:ext cx="8160093" cy="5430171"/>
          </a:xfrm>
          <a:prstGeom prst="rect">
            <a:avLst/>
          </a:prstGeom>
        </p:spPr>
      </p:pic>
      <p:pic>
        <p:nvPicPr>
          <p:cNvPr id="4" name="Picture 3" descr="Arch of Titus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155" y="3368547"/>
            <a:ext cx="3289300" cy="2463800"/>
          </a:xfrm>
          <a:prstGeom prst="rect">
            <a:avLst/>
          </a:prstGeom>
        </p:spPr>
      </p:pic>
    </p:spTree>
    <p:extLst>
      <p:ext uri="{BB962C8B-B14F-4D97-AF65-F5344CB8AC3E}">
        <p14:creationId xmlns:p14="http://schemas.microsoft.com/office/powerpoint/2010/main" val="3017634220"/>
      </p:ext>
    </p:extLst>
  </p:cSld>
  <p:clrMapOvr>
    <a:masterClrMapping/>
  </p:clrMapOvr>
  <p:transition xmlns:p14="http://schemas.microsoft.com/office/powerpoint/2010/mai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Arch_of_Titus_Menorah_22.png"/>
          <p:cNvPicPr/>
          <p:nvPr/>
        </p:nvPicPr>
        <p:blipFill>
          <a:blip r:embed="rId3">
            <a:extLst/>
          </a:blip>
          <a:stretch>
            <a:fillRect/>
          </a:stretch>
        </p:blipFill>
        <p:spPr>
          <a:xfrm>
            <a:off x="698500" y="1638300"/>
            <a:ext cx="11607800" cy="6478772"/>
          </a:xfrm>
          <a:prstGeom prst="rect">
            <a:avLst/>
          </a:prstGeom>
          <a:ln w="25400">
            <a:round/>
          </a:ln>
        </p:spPr>
      </p:pic>
      <p:sp>
        <p:nvSpPr>
          <p:cNvPr id="198" name="Shape 198"/>
          <p:cNvSpPr>
            <a:spLocks noGrp="1"/>
          </p:cNvSpPr>
          <p:nvPr>
            <p:ph type="title"/>
          </p:nvPr>
        </p:nvSpPr>
        <p:spPr>
          <a:xfrm>
            <a:off x="1562100" y="279400"/>
            <a:ext cx="9867900" cy="1282700"/>
          </a:xfrm>
          <a:prstGeom prst="rect">
            <a:avLst/>
          </a:prstGeom>
        </p:spPr>
        <p:txBody>
          <a:bodyPr/>
          <a:lstStyle>
            <a:lvl1pPr>
              <a:defRPr sz="5900"/>
            </a:lvl1pPr>
          </a:lstStyle>
          <a:p>
            <a:pPr lvl="0">
              <a:defRPr sz="1800">
                <a:solidFill>
                  <a:srgbClr val="000000"/>
                </a:solidFill>
                <a:uFillTx/>
              </a:defRPr>
            </a:pPr>
            <a:r>
              <a:rPr sz="5900" dirty="0" smtClean="0">
                <a:solidFill>
                  <a:srgbClr val="FFFFFF"/>
                </a:solidFill>
                <a:uFill>
                  <a:solidFill>
                    <a:srgbClr val="FFFFFF"/>
                  </a:solidFill>
                </a:uFill>
              </a:rPr>
              <a:t>Menor</a:t>
            </a:r>
            <a:r>
              <a:rPr lang="en-US" sz="5900" dirty="0" smtClean="0">
                <a:solidFill>
                  <a:srgbClr val="FFFFFF"/>
                </a:solidFill>
                <a:uFill>
                  <a:solidFill>
                    <a:srgbClr val="FFFFFF"/>
                  </a:solidFill>
                </a:uFill>
              </a:rPr>
              <a:t>á</a:t>
            </a:r>
            <a:r>
              <a:rPr sz="5900" dirty="0" smtClean="0">
                <a:solidFill>
                  <a:srgbClr val="FFFFFF"/>
                </a:solidFill>
                <a:uFill>
                  <a:solidFill>
                    <a:srgbClr val="FFFFFF"/>
                  </a:solidFill>
                </a:uFill>
              </a:rPr>
              <a:t>, Arc</a:t>
            </a:r>
            <a:r>
              <a:rPr lang="en-US" sz="5900" dirty="0" smtClean="0">
                <a:solidFill>
                  <a:srgbClr val="FFFFFF"/>
                </a:solidFill>
                <a:uFill>
                  <a:solidFill>
                    <a:srgbClr val="FFFFFF"/>
                  </a:solidFill>
                </a:uFill>
              </a:rPr>
              <a:t>o</a:t>
            </a:r>
            <a:r>
              <a:rPr sz="5900" dirty="0" smtClean="0">
                <a:solidFill>
                  <a:srgbClr val="FFFFFF"/>
                </a:solidFill>
                <a:uFill>
                  <a:solidFill>
                    <a:srgbClr val="FFFFFF"/>
                  </a:solidFill>
                </a:uFill>
              </a:rPr>
              <a:t> </a:t>
            </a:r>
            <a:r>
              <a:rPr lang="en-US" sz="5900" dirty="0" smtClean="0">
                <a:solidFill>
                  <a:srgbClr val="FFFFFF"/>
                </a:solidFill>
                <a:uFill>
                  <a:solidFill>
                    <a:srgbClr val="FFFFFF"/>
                  </a:solidFill>
                </a:uFill>
              </a:rPr>
              <a:t>de </a:t>
            </a:r>
            <a:r>
              <a:rPr sz="5900" dirty="0" smtClean="0">
                <a:solidFill>
                  <a:srgbClr val="FFFFFF"/>
                </a:solidFill>
                <a:uFill>
                  <a:solidFill>
                    <a:srgbClr val="FFFFFF"/>
                  </a:solidFill>
                </a:uFill>
              </a:rPr>
              <a:t>Tit</a:t>
            </a:r>
            <a:r>
              <a:rPr lang="en-US" sz="5900" dirty="0" smtClean="0">
                <a:solidFill>
                  <a:srgbClr val="FFFFFF"/>
                </a:solidFill>
                <a:uFill>
                  <a:solidFill>
                    <a:srgbClr val="FFFFFF"/>
                  </a:solidFill>
                </a:uFill>
              </a:rPr>
              <a:t>o</a:t>
            </a:r>
            <a:endParaRPr sz="5900" dirty="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Menorá</a:t>
            </a:r>
            <a:r>
              <a:rPr lang="en-US" dirty="0" smtClean="0"/>
              <a:t> con </a:t>
            </a:r>
            <a:r>
              <a:rPr lang="en-US" dirty="0" err="1" smtClean="0"/>
              <a:t>trípode</a:t>
            </a:r>
            <a:endParaRPr lang="en-US" dirty="0"/>
          </a:p>
        </p:txBody>
      </p:sp>
      <p:pic>
        <p:nvPicPr>
          <p:cNvPr id="3" name="Picture 2" descr="hu130909_mazar2_thumb[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065" y="3147660"/>
            <a:ext cx="5905022" cy="6118690"/>
          </a:xfrm>
          <a:prstGeom prst="rect">
            <a:avLst/>
          </a:prstGeom>
        </p:spPr>
      </p:pic>
    </p:spTree>
    <p:extLst>
      <p:ext uri="{BB962C8B-B14F-4D97-AF65-F5344CB8AC3E}">
        <p14:creationId xmlns:p14="http://schemas.microsoft.com/office/powerpoint/2010/main" val="2730463794"/>
      </p:ext>
    </p:extLst>
  </p:cSld>
  <p:clrMapOvr>
    <a:masterClrMapping/>
  </p:clrMapOvr>
  <p:transition xmlns:p14="http://schemas.microsoft.com/office/powerpoint/2010/mai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203200"/>
            <a:ext cx="10464800" cy="1812527"/>
          </a:xfrm>
        </p:spPr>
        <p:txBody>
          <a:bodyPr/>
          <a:lstStyle/>
          <a:p>
            <a:r>
              <a:rPr lang="en-US" dirty="0" err="1" smtClean="0"/>
              <a:t>Synagoga</a:t>
            </a:r>
            <a:r>
              <a:rPr lang="en-US" dirty="0" smtClean="0"/>
              <a:t> de </a:t>
            </a:r>
            <a:r>
              <a:rPr lang="en-US" dirty="0" err="1" smtClean="0"/>
              <a:t>Magdala</a:t>
            </a:r>
            <a:r>
              <a:rPr lang="en-US" dirty="0" smtClean="0"/>
              <a:t> (</a:t>
            </a:r>
            <a:r>
              <a:rPr lang="en-US" dirty="0" err="1" smtClean="0"/>
              <a:t>Migdal</a:t>
            </a:r>
            <a:r>
              <a:rPr lang="en-US" dirty="0" smtClean="0"/>
              <a:t>) 1r </a:t>
            </a:r>
            <a:r>
              <a:rPr lang="en-US" dirty="0" err="1" smtClean="0"/>
              <a:t>siglo</a:t>
            </a:r>
            <a:endParaRPr lang="en-US" dirty="0"/>
          </a:p>
        </p:txBody>
      </p:sp>
      <p:pic>
        <p:nvPicPr>
          <p:cNvPr id="3" name="Picture 2" descr="Capernaum - Fisherman's Boat Mosa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89399"/>
            <a:ext cx="6618935" cy="4964201"/>
          </a:xfrm>
          <a:prstGeom prst="rect">
            <a:avLst/>
          </a:prstGeom>
        </p:spPr>
      </p:pic>
      <p:pic>
        <p:nvPicPr>
          <p:cNvPr id="4" name="Picture 3" descr="magdala-synagogue-table_notredame_fjenkins091512_015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8934" y="4789399"/>
            <a:ext cx="6233465" cy="4964201"/>
          </a:xfrm>
          <a:prstGeom prst="rect">
            <a:avLst/>
          </a:prstGeom>
        </p:spPr>
      </p:pic>
      <p:pic>
        <p:nvPicPr>
          <p:cNvPr id="5" name="Picture 4" descr="Matthias Antigonus Menorah Coi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0099" y="2342209"/>
            <a:ext cx="2833588" cy="2447190"/>
          </a:xfrm>
          <a:prstGeom prst="rect">
            <a:avLst/>
          </a:prstGeom>
        </p:spPr>
      </p:pic>
    </p:spTree>
    <p:extLst>
      <p:ext uri="{BB962C8B-B14F-4D97-AF65-F5344CB8AC3E}">
        <p14:creationId xmlns:p14="http://schemas.microsoft.com/office/powerpoint/2010/main" val="241979012"/>
      </p:ext>
    </p:extLst>
  </p:cSld>
  <p:clrMapOvr>
    <a:masterClrMapping/>
  </p:clrMapOvr>
  <p:transition xmlns:p14="http://schemas.microsoft.com/office/powerpoint/2010/mai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Arch_of_Titus_Menorah_22.png"/>
          <p:cNvPicPr/>
          <p:nvPr/>
        </p:nvPicPr>
        <p:blipFill>
          <a:blip r:embed="rId3">
            <a:extLst/>
          </a:blip>
          <a:stretch>
            <a:fillRect/>
          </a:stretch>
        </p:blipFill>
        <p:spPr>
          <a:xfrm>
            <a:off x="698500" y="1638300"/>
            <a:ext cx="6302905" cy="3517900"/>
          </a:xfrm>
          <a:prstGeom prst="rect">
            <a:avLst/>
          </a:prstGeom>
          <a:ln w="25400">
            <a:round/>
          </a:ln>
        </p:spPr>
      </p:pic>
      <p:sp>
        <p:nvSpPr>
          <p:cNvPr id="203" name="Shape 203"/>
          <p:cNvSpPr>
            <a:spLocks noGrp="1"/>
          </p:cNvSpPr>
          <p:nvPr>
            <p:ph type="title"/>
          </p:nvPr>
        </p:nvSpPr>
        <p:spPr>
          <a:xfrm>
            <a:off x="1562100" y="279400"/>
            <a:ext cx="9867900" cy="1282700"/>
          </a:xfrm>
          <a:prstGeom prst="rect">
            <a:avLst/>
          </a:prstGeom>
        </p:spPr>
        <p:txBody>
          <a:bodyPr/>
          <a:lstStyle>
            <a:lvl1pPr>
              <a:defRPr sz="5900"/>
            </a:lvl1pPr>
          </a:lstStyle>
          <a:p>
            <a:pPr lvl="0">
              <a:defRPr sz="1800">
                <a:solidFill>
                  <a:srgbClr val="000000"/>
                </a:solidFill>
                <a:uFillTx/>
              </a:defRPr>
            </a:pPr>
            <a:r>
              <a:rPr sz="5900">
                <a:solidFill>
                  <a:srgbClr val="FFFFFF"/>
                </a:solidFill>
                <a:uFill>
                  <a:solidFill>
                    <a:srgbClr val="FFFFFF"/>
                  </a:solidFill>
                </a:uFill>
              </a:rPr>
              <a:t>First Century Jewish Icon</a:t>
            </a:r>
          </a:p>
        </p:txBody>
      </p:sp>
      <p:pic>
        <p:nvPicPr>
          <p:cNvPr id="204" name="3684700355_efc311af59.tiff"/>
          <p:cNvPicPr/>
          <p:nvPr/>
        </p:nvPicPr>
        <p:blipFill>
          <a:blip r:embed="rId4">
            <a:extLst/>
          </a:blip>
          <a:stretch>
            <a:fillRect/>
          </a:stretch>
        </p:blipFill>
        <p:spPr>
          <a:xfrm>
            <a:off x="7743126" y="3327400"/>
            <a:ext cx="4525074" cy="3086100"/>
          </a:xfrm>
          <a:prstGeom prst="rect">
            <a:avLst/>
          </a:prstGeom>
          <a:ln w="25400">
            <a:round/>
          </a:ln>
        </p:spPr>
      </p:pic>
      <p:sp>
        <p:nvSpPr>
          <p:cNvPr id="205" name="Shape 205"/>
          <p:cNvSpPr/>
          <p:nvPr/>
        </p:nvSpPr>
        <p:spPr>
          <a:xfrm>
            <a:off x="2882900" y="3073400"/>
            <a:ext cx="6007100" cy="1536700"/>
          </a:xfrm>
          <a:prstGeom prst="line">
            <a:avLst/>
          </a:prstGeom>
          <a:ln w="25400">
            <a:solidFill>
              <a:srgbClr val="FFFFFF"/>
            </a:solidFill>
            <a:round/>
          </a:ln>
        </p:spPr>
        <p:txBody>
          <a:bodyPr lIns="0" tIns="0" rIns="0" bIns="0"/>
          <a:lstStyle/>
          <a:p>
            <a:pPr marL="0" marR="0" lvl="0" defTabSz="457200">
              <a:defRPr>
                <a:solidFill>
                  <a:srgbClr val="000000"/>
                </a:solidFill>
                <a:uFillTx/>
                <a:latin typeface="Helvetica"/>
                <a:ea typeface="Helvetica"/>
                <a:cs typeface="Helvetica"/>
                <a:sym typeface="Helvetica"/>
              </a:defRPr>
            </a:pPr>
            <a:endParaRPr/>
          </a:p>
        </p:txBody>
      </p:sp>
      <p:sp>
        <p:nvSpPr>
          <p:cNvPr id="206" name="Shape 206"/>
          <p:cNvSpPr/>
          <p:nvPr/>
        </p:nvSpPr>
        <p:spPr>
          <a:xfrm>
            <a:off x="2628900" y="3200400"/>
            <a:ext cx="6235700" cy="2527301"/>
          </a:xfrm>
          <a:prstGeom prst="line">
            <a:avLst/>
          </a:prstGeom>
          <a:ln w="25400">
            <a:solidFill>
              <a:srgbClr val="FFFFFF"/>
            </a:solidFill>
            <a:round/>
          </a:ln>
        </p:spPr>
        <p:txBody>
          <a:bodyPr lIns="0" tIns="0" rIns="0" bIns="0"/>
          <a:lstStyle/>
          <a:p>
            <a:pPr marL="0" marR="0" lvl="0" defTabSz="457200">
              <a:defRPr>
                <a:solidFill>
                  <a:srgbClr val="000000"/>
                </a:solidFill>
                <a:uFillTx/>
                <a:latin typeface="Helvetica"/>
                <a:ea typeface="Helvetica"/>
                <a:cs typeface="Helvetica"/>
                <a:sym typeface="Helvetica"/>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 name="3684700355_efc311af59.tiff"/>
          <p:cNvPicPr/>
          <p:nvPr/>
        </p:nvPicPr>
        <p:blipFill>
          <a:blip r:embed="rId2">
            <a:extLst/>
          </a:blip>
          <a:stretch>
            <a:fillRect/>
          </a:stretch>
        </p:blipFill>
        <p:spPr>
          <a:xfrm>
            <a:off x="6223000" y="2705100"/>
            <a:ext cx="6350000" cy="4330700"/>
          </a:xfrm>
          <a:prstGeom prst="rect">
            <a:avLst/>
          </a:prstGeom>
          <a:ln w="25400">
            <a:round/>
          </a:ln>
        </p:spPr>
      </p:pic>
      <p:pic>
        <p:nvPicPr>
          <p:cNvPr id="220" name="images%3Fq%3DTemple%2Bof%2BDidyma%26um%3D1%26hl%3Den%26client%3Dsafari%26sa%3DX%26rls%3Den%26biw%3D1269%26bih%3D683%26tbs%3Disch-1&amp;um=1&amp;itbs=1.png"/>
          <p:cNvPicPr/>
          <p:nvPr/>
        </p:nvPicPr>
        <p:blipFill>
          <a:blip r:embed="rId3">
            <a:extLst/>
          </a:blip>
          <a:stretch>
            <a:fillRect/>
          </a:stretch>
        </p:blipFill>
        <p:spPr>
          <a:xfrm>
            <a:off x="1371600" y="3225800"/>
            <a:ext cx="2463800" cy="3289300"/>
          </a:xfrm>
          <a:prstGeom prst="rect">
            <a:avLst/>
          </a:prstGeom>
          <a:ln w="25400">
            <a:round/>
          </a:ln>
        </p:spPr>
      </p:pic>
      <p:sp>
        <p:nvSpPr>
          <p:cNvPr id="221" name="Shape 221"/>
          <p:cNvSpPr/>
          <p:nvPr/>
        </p:nvSpPr>
        <p:spPr>
          <a:xfrm>
            <a:off x="6667500" y="1473200"/>
            <a:ext cx="6197600" cy="83099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2700"/>
            </a:lvl1pPr>
          </a:lstStyle>
          <a:p>
            <a:pPr>
              <a:defRPr sz="1800">
                <a:solidFill>
                  <a:srgbClr val="000000"/>
                </a:solidFill>
                <a:uFillTx/>
              </a:defRPr>
            </a:pPr>
            <a:r>
              <a:rPr lang="en-US" sz="2700" dirty="0" smtClean="0">
                <a:solidFill>
                  <a:srgbClr val="FFFFFF"/>
                </a:solidFill>
                <a:uFill>
                  <a:solidFill>
                    <a:srgbClr val="FFFFFF"/>
                  </a:solidFill>
                </a:uFill>
              </a:rPr>
              <a:t>Base </a:t>
            </a:r>
            <a:r>
              <a:rPr lang="en-US" sz="2700" dirty="0" err="1" smtClean="0">
                <a:solidFill>
                  <a:srgbClr val="FFFFFF"/>
                </a:solidFill>
                <a:uFill>
                  <a:solidFill>
                    <a:srgbClr val="FFFFFF"/>
                  </a:solidFill>
                </a:uFill>
              </a:rPr>
              <a:t>de</a:t>
            </a:r>
            <a:r>
              <a:rPr sz="2700" dirty="0" err="1" smtClean="0">
                <a:solidFill>
                  <a:srgbClr val="FFFFFF"/>
                </a:solidFill>
                <a:uFill>
                  <a:solidFill>
                    <a:srgbClr val="FFFFFF"/>
                  </a:solidFill>
                </a:uFill>
              </a:rPr>
              <a:t>cora</a:t>
            </a:r>
            <a:r>
              <a:rPr lang="en-US" sz="2700" dirty="0" err="1" smtClean="0">
                <a:solidFill>
                  <a:srgbClr val="FFFFFF"/>
                </a:solidFill>
                <a:uFill>
                  <a:solidFill>
                    <a:srgbClr val="FFFFFF"/>
                  </a:solidFill>
                </a:uFill>
              </a:rPr>
              <a:t>do</a:t>
            </a:r>
            <a:r>
              <a:rPr sz="2700" dirty="0" smtClean="0">
                <a:solidFill>
                  <a:srgbClr val="FFFFFF"/>
                </a:solidFill>
                <a:uFill>
                  <a:solidFill>
                    <a:srgbClr val="FFFFFF"/>
                  </a:solidFill>
                </a:uFill>
              </a:rPr>
              <a:t> </a:t>
            </a:r>
            <a:r>
              <a:rPr lang="en-US" sz="2700" dirty="0" smtClean="0">
                <a:solidFill>
                  <a:srgbClr val="FFFFFF"/>
                </a:solidFill>
                <a:uFill>
                  <a:solidFill>
                    <a:srgbClr val="FFFFFF"/>
                  </a:solidFill>
                </a:uFill>
              </a:rPr>
              <a:t>de </a:t>
            </a:r>
            <a:r>
              <a:rPr lang="en-US" sz="2700" dirty="0" err="1" smtClean="0">
                <a:solidFill>
                  <a:srgbClr val="FFFFFF"/>
                </a:solidFill>
                <a:uFill>
                  <a:solidFill>
                    <a:srgbClr val="FFFFFF"/>
                  </a:solidFill>
                </a:uFill>
              </a:rPr>
              <a:t>columna</a:t>
            </a:r>
            <a:r>
              <a:rPr sz="2700" dirty="0" smtClean="0">
                <a:solidFill>
                  <a:srgbClr val="FFFFFF"/>
                </a:solidFill>
                <a:uFill>
                  <a:solidFill>
                    <a:srgbClr val="FFFFFF"/>
                  </a:solidFill>
                </a:uFill>
              </a:rPr>
              <a:t>, </a:t>
            </a:r>
            <a:r>
              <a:rPr lang="en-US" sz="2700" dirty="0" err="1" smtClean="0">
                <a:solidFill>
                  <a:srgbClr val="FFFFFF"/>
                </a:solidFill>
                <a:uFill>
                  <a:solidFill>
                    <a:srgbClr val="FFFFFF"/>
                  </a:solidFill>
                </a:uFill>
              </a:rPr>
              <a:t>Templo</a:t>
            </a:r>
            <a:r>
              <a:rPr lang="en-US" sz="2700" dirty="0" smtClean="0">
                <a:solidFill>
                  <a:srgbClr val="FFFFFF"/>
                </a:solidFill>
                <a:uFill>
                  <a:solidFill>
                    <a:srgbClr val="FFFFFF"/>
                  </a:solidFill>
                </a:uFill>
              </a:rPr>
              <a:t> de </a:t>
            </a:r>
            <a:r>
              <a:rPr sz="2700" dirty="0" err="1" smtClean="0">
                <a:solidFill>
                  <a:srgbClr val="FFFFFF"/>
                </a:solidFill>
                <a:uFill>
                  <a:solidFill>
                    <a:srgbClr val="FFFFFF"/>
                  </a:solidFill>
                </a:uFill>
              </a:rPr>
              <a:t>Apol</a:t>
            </a:r>
            <a:r>
              <a:rPr lang="en-US" sz="2700" dirty="0" err="1" smtClean="0">
                <a:solidFill>
                  <a:srgbClr val="FFFFFF"/>
                </a:solidFill>
                <a:uFill>
                  <a:solidFill>
                    <a:srgbClr val="FFFFFF"/>
                  </a:solidFill>
                </a:uFill>
              </a:rPr>
              <a:t>o</a:t>
            </a:r>
            <a:r>
              <a:rPr lang="en-US" sz="2700" dirty="0" smtClean="0">
                <a:solidFill>
                  <a:srgbClr val="FFFFFF"/>
                </a:solidFill>
                <a:uFill>
                  <a:solidFill>
                    <a:srgbClr val="FFFFFF"/>
                  </a:solidFill>
                </a:uFill>
              </a:rPr>
              <a:t>. Ciudad de</a:t>
            </a:r>
            <a:r>
              <a:rPr sz="2700" dirty="0" smtClean="0">
                <a:solidFill>
                  <a:srgbClr val="FFFFFF"/>
                </a:solidFill>
                <a:uFill>
                  <a:solidFill>
                    <a:srgbClr val="FFFFFF"/>
                  </a:solidFill>
                </a:uFill>
              </a:rPr>
              <a:t> </a:t>
            </a:r>
            <a:r>
              <a:rPr sz="2700" dirty="0">
                <a:solidFill>
                  <a:srgbClr val="FFFFFF"/>
                </a:solidFill>
                <a:uFill>
                  <a:solidFill>
                    <a:srgbClr val="FFFFFF"/>
                  </a:solidFill>
                </a:uFill>
              </a:rPr>
              <a:t>Didyma, </a:t>
            </a:r>
            <a:r>
              <a:rPr sz="2700" dirty="0" err="1" smtClean="0">
                <a:solidFill>
                  <a:srgbClr val="FFFFFF"/>
                </a:solidFill>
                <a:uFill>
                  <a:solidFill>
                    <a:srgbClr val="FFFFFF"/>
                  </a:solidFill>
                </a:uFill>
              </a:rPr>
              <a:t>Tur</a:t>
            </a:r>
            <a:r>
              <a:rPr lang="en-US" sz="2700" dirty="0" err="1" smtClean="0">
                <a:solidFill>
                  <a:srgbClr val="FFFFFF"/>
                </a:solidFill>
                <a:uFill>
                  <a:solidFill>
                    <a:srgbClr val="FFFFFF"/>
                  </a:solidFill>
                </a:uFill>
              </a:rPr>
              <a:t>quía</a:t>
            </a:r>
            <a:endParaRPr sz="2700" dirty="0">
              <a:solidFill>
                <a:srgbClr val="FFFFFF"/>
              </a:solidFill>
              <a:uFill>
                <a:solidFill>
                  <a:srgbClr val="FFFFFF"/>
                </a:solidFill>
              </a:u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105_0562.tiff"/>
          <p:cNvPicPr/>
          <p:nvPr/>
        </p:nvPicPr>
        <p:blipFill>
          <a:blip r:embed="rId3">
            <a:extLst/>
          </a:blip>
          <a:stretch>
            <a:fillRect/>
          </a:stretch>
        </p:blipFill>
        <p:spPr>
          <a:xfrm>
            <a:off x="381000" y="355600"/>
            <a:ext cx="5422900" cy="4067175"/>
          </a:xfrm>
          <a:prstGeom prst="rect">
            <a:avLst/>
          </a:prstGeom>
          <a:ln w="25400">
            <a:round/>
          </a:ln>
        </p:spPr>
      </p:pic>
      <p:pic>
        <p:nvPicPr>
          <p:cNvPr id="213" name="DidymaMap3.png"/>
          <p:cNvPicPr/>
          <p:nvPr/>
        </p:nvPicPr>
        <p:blipFill>
          <a:blip r:embed="rId4">
            <a:extLst/>
          </a:blip>
          <a:stretch>
            <a:fillRect/>
          </a:stretch>
        </p:blipFill>
        <p:spPr>
          <a:xfrm>
            <a:off x="876300" y="5029200"/>
            <a:ext cx="4445000" cy="2654300"/>
          </a:xfrm>
          <a:prstGeom prst="rect">
            <a:avLst/>
          </a:prstGeom>
          <a:ln w="25400">
            <a:round/>
          </a:ln>
        </p:spPr>
      </p:pic>
      <p:pic>
        <p:nvPicPr>
          <p:cNvPr id="214" name="images%3Fq%3DTemple%2Bof%2BDidyma%26um%3D1%26hl%3Den%26client%3Dsafari%26sa%3DX%26rls%3Den%26biw%3D1269%26bih%3D683%26tbs%3Disch-1&amp;um=1&amp;itbs=1.png"/>
          <p:cNvPicPr/>
          <p:nvPr/>
        </p:nvPicPr>
        <p:blipFill>
          <a:blip r:embed="rId5">
            <a:extLst/>
          </a:blip>
          <a:stretch>
            <a:fillRect/>
          </a:stretch>
        </p:blipFill>
        <p:spPr>
          <a:xfrm>
            <a:off x="7734300" y="5295900"/>
            <a:ext cx="3835400" cy="2120900"/>
          </a:xfrm>
          <a:prstGeom prst="rect">
            <a:avLst/>
          </a:prstGeom>
          <a:ln w="25400">
            <a:round/>
          </a:ln>
        </p:spPr>
      </p:pic>
      <p:pic>
        <p:nvPicPr>
          <p:cNvPr id="215" name="Didyma_Temple_of_Apollo_interior_from_above,_tb_n010401.png"/>
          <p:cNvPicPr/>
          <p:nvPr/>
        </p:nvPicPr>
        <p:blipFill>
          <a:blip r:embed="rId6">
            <a:extLst/>
          </a:blip>
          <a:stretch>
            <a:fillRect/>
          </a:stretch>
        </p:blipFill>
        <p:spPr>
          <a:xfrm>
            <a:off x="7112000" y="482600"/>
            <a:ext cx="5080000" cy="3810000"/>
          </a:xfrm>
          <a:prstGeom prst="rect">
            <a:avLst/>
          </a:prstGeom>
          <a:ln w="25400">
            <a:rou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35-Menorah-Detail_from-Titus-Arch.png"/>
          <p:cNvPicPr/>
          <p:nvPr/>
        </p:nvPicPr>
        <p:blipFill>
          <a:blip r:embed="rId2">
            <a:extLst/>
          </a:blip>
          <a:stretch>
            <a:fillRect/>
          </a:stretch>
        </p:blipFill>
        <p:spPr>
          <a:xfrm>
            <a:off x="3367847" y="799333"/>
            <a:ext cx="6269106" cy="8154934"/>
          </a:xfrm>
          <a:prstGeom prst="rect">
            <a:avLst/>
          </a:prstGeom>
          <a:ln w="25400">
            <a:round/>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210.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86887"/>
            <a:ext cx="13004800" cy="8627990"/>
          </a:xfrm>
          <a:prstGeom prst="rect">
            <a:avLst/>
          </a:prstGeom>
        </p:spPr>
      </p:pic>
    </p:spTree>
    <p:extLst>
      <p:ext uri="{BB962C8B-B14F-4D97-AF65-F5344CB8AC3E}">
        <p14:creationId xmlns:p14="http://schemas.microsoft.com/office/powerpoint/2010/main" val="2453089423"/>
      </p:ext>
    </p:extLst>
  </p:cSld>
  <p:clrMapOvr>
    <a:masterClrMapping/>
  </p:clrMapOvr>
  <p:transition xmlns:p14="http://schemas.microsoft.com/office/powerpoint/2010/mai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image.jpg"/>
          <p:cNvPicPr/>
          <p:nvPr/>
        </p:nvPicPr>
        <p:blipFill>
          <a:blip r:embed="rId3">
            <a:extLst/>
          </a:blip>
          <a:stretch>
            <a:fillRect/>
          </a:stretch>
        </p:blipFill>
        <p:spPr>
          <a:xfrm>
            <a:off x="1016039" y="656238"/>
            <a:ext cx="10985947" cy="8658106"/>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image.jpg"/>
          <p:cNvPicPr/>
          <p:nvPr/>
        </p:nvPicPr>
        <p:blipFill rotWithShape="1">
          <a:blip r:embed="rId3">
            <a:extLst/>
          </a:blip>
          <a:srcRect l="20671" t="9983" r="20407" b="10146"/>
          <a:stretch/>
        </p:blipFill>
        <p:spPr>
          <a:xfrm>
            <a:off x="2724293" y="0"/>
            <a:ext cx="8277293" cy="9753600"/>
          </a:xfrm>
          <a:prstGeom prst="rect">
            <a:avLst/>
          </a:prstGeom>
          <a:ln w="12700">
            <a:miter lim="400000"/>
          </a:ln>
        </p:spPr>
      </p:pic>
    </p:spTree>
  </p:cSld>
  <p:clrMapOvr>
    <a:masterClrMapping/>
  </p:clrMapOvr>
  <p:transition xmlns:p14="http://schemas.microsoft.com/office/powerpoint/2010/mai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image.png"/>
          <p:cNvPicPr/>
          <p:nvPr/>
        </p:nvPicPr>
        <p:blipFill>
          <a:blip r:embed="rId3">
            <a:extLst/>
          </a:blip>
          <a:stretch>
            <a:fillRect/>
          </a:stretch>
        </p:blipFill>
        <p:spPr>
          <a:xfrm>
            <a:off x="685800" y="758825"/>
            <a:ext cx="4787900" cy="8218488"/>
          </a:xfrm>
          <a:prstGeom prst="rect">
            <a:avLst/>
          </a:prstGeom>
          <a:ln w="12700">
            <a:miter lim="400000"/>
          </a:ln>
        </p:spPr>
      </p:pic>
      <p:sp>
        <p:nvSpPr>
          <p:cNvPr id="232" name="Shape 232"/>
          <p:cNvSpPr/>
          <p:nvPr/>
        </p:nvSpPr>
        <p:spPr>
          <a:xfrm>
            <a:off x="6057900" y="3159486"/>
            <a:ext cx="6032500" cy="34219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C41"/>
              </a:buClr>
              <a:buFont typeface="Chalkboard"/>
              <a:defRPr sz="1800">
                <a:solidFill>
                  <a:srgbClr val="000000"/>
                </a:solidFill>
                <a:uFillTx/>
              </a:defRPr>
            </a:pPr>
            <a:r>
              <a:rPr sz="4200" b="1">
                <a:solidFill>
                  <a:srgbClr val="FFFC41"/>
                </a:solidFill>
                <a:uFill>
                  <a:solidFill>
                    <a:srgbClr val="FFFC41"/>
                  </a:solidFill>
                </a:uFill>
              </a:rPr>
              <a:t>1 Clement 6:2</a:t>
            </a:r>
          </a:p>
          <a:p>
            <a:pPr marL="0" marR="0" lvl="0" algn="ctr">
              <a:buClr>
                <a:srgbClr val="FFFFFF"/>
              </a:buClr>
              <a:buFont typeface="Chalkboard"/>
              <a:defRPr sz="1800">
                <a:solidFill>
                  <a:srgbClr val="000000"/>
                </a:solidFill>
                <a:uFillTx/>
              </a:defRPr>
            </a:pPr>
            <a:r>
              <a:rPr sz="4200">
                <a:solidFill>
                  <a:srgbClr val="FFFFFF"/>
                </a:solidFill>
                <a:uFill>
                  <a:solidFill>
                    <a:srgbClr val="FFFFFF"/>
                  </a:solidFill>
                </a:uFill>
              </a:rPr>
              <a:t>“Because of jealousy [Christian] women were persecuted </a:t>
            </a:r>
            <a:r>
              <a:rPr sz="4200" b="1">
                <a:solidFill>
                  <a:srgbClr val="F5EC00"/>
                </a:solidFill>
                <a:uFill>
                  <a:solidFill>
                    <a:srgbClr val="F5EC00"/>
                  </a:solidFill>
                </a:uFill>
              </a:rPr>
              <a:t>as</a:t>
            </a:r>
            <a:r>
              <a:rPr sz="4200">
                <a:solidFill>
                  <a:srgbClr val="FFFFFF"/>
                </a:solidFill>
                <a:uFill>
                  <a:solidFill>
                    <a:srgbClr val="FFFFFF"/>
                  </a:solidFill>
                </a:uFill>
              </a:rPr>
              <a:t> </a:t>
            </a:r>
            <a:r>
              <a:rPr sz="4200" b="1">
                <a:solidFill>
                  <a:srgbClr val="FFFC41"/>
                </a:solidFill>
                <a:uFill>
                  <a:solidFill>
                    <a:srgbClr val="FFFC41"/>
                  </a:solidFill>
                </a:uFill>
              </a:rPr>
              <a:t>Danaids</a:t>
            </a:r>
            <a:r>
              <a:rPr sz="4200">
                <a:solidFill>
                  <a:srgbClr val="FFFFFF"/>
                </a:solidFill>
                <a:uFill>
                  <a:solidFill>
                    <a:srgbClr val="FFFFFF"/>
                  </a:solidFill>
                </a:uFill>
              </a:rPr>
              <a:t> ...” </a:t>
            </a:r>
          </a:p>
        </p:txBody>
      </p:sp>
    </p:spTree>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image.jpg"/>
          <p:cNvPicPr/>
          <p:nvPr/>
        </p:nvPicPr>
        <p:blipFill>
          <a:blip r:embed="rId3">
            <a:extLst/>
          </a:blip>
          <a:stretch>
            <a:fillRect/>
          </a:stretch>
        </p:blipFill>
        <p:spPr>
          <a:xfrm>
            <a:off x="0" y="0"/>
            <a:ext cx="13004800" cy="9753600"/>
          </a:xfrm>
          <a:prstGeom prst="rect">
            <a:avLst/>
          </a:prstGeom>
          <a:ln w="12700">
            <a:miter lim="400000"/>
          </a:ln>
        </p:spPr>
      </p:pic>
      <p:sp>
        <p:nvSpPr>
          <p:cNvPr id="237" name="Shape 237"/>
          <p:cNvSpPr/>
          <p:nvPr/>
        </p:nvSpPr>
        <p:spPr>
          <a:xfrm>
            <a:off x="24042545" y="1368786"/>
            <a:ext cx="1051210" cy="67872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Text</a:t>
            </a:r>
          </a:p>
        </p:txBody>
      </p:sp>
      <p:sp>
        <p:nvSpPr>
          <p:cNvPr id="238" name="Shape 238"/>
          <p:cNvSpPr/>
          <p:nvPr/>
        </p:nvSpPr>
        <p:spPr>
          <a:xfrm>
            <a:off x="100012" y="1212850"/>
            <a:ext cx="3733801" cy="67056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Chalkboard"/>
              <a:defRPr sz="1800">
                <a:solidFill>
                  <a:srgbClr val="000000"/>
                </a:solidFill>
                <a:uFillTx/>
              </a:defRPr>
            </a:pPr>
            <a:r>
              <a:rPr sz="3000" b="1">
                <a:solidFill>
                  <a:srgbClr val="FFFFFF"/>
                </a:solidFill>
                <a:uFill>
                  <a:solidFill>
                    <a:srgbClr val="FFFFFF"/>
                  </a:solidFill>
                </a:uFill>
              </a:rPr>
              <a:t>“... persecuted </a:t>
            </a:r>
            <a:r>
              <a:rPr sz="3000" b="1">
                <a:solidFill>
                  <a:srgbClr val="FFFC41"/>
                </a:solidFill>
                <a:uFill>
                  <a:solidFill>
                    <a:srgbClr val="FFFC41"/>
                  </a:solidFill>
                </a:uFill>
              </a:rPr>
              <a:t>as</a:t>
            </a:r>
            <a:r>
              <a:rPr sz="3000" b="1">
                <a:solidFill>
                  <a:srgbClr val="FFFFFF"/>
                </a:solidFill>
                <a:uFill>
                  <a:solidFill>
                    <a:srgbClr val="FFFFFF"/>
                  </a:solidFill>
                </a:uFill>
              </a:rPr>
              <a:t> ... </a:t>
            </a:r>
            <a:r>
              <a:rPr sz="3000" b="1">
                <a:solidFill>
                  <a:srgbClr val="FFFC41"/>
                </a:solidFill>
                <a:uFill>
                  <a:solidFill>
                    <a:srgbClr val="FFFC41"/>
                  </a:solidFill>
                </a:uFill>
              </a:rPr>
              <a:t>Dircae</a:t>
            </a:r>
            <a:r>
              <a:rPr sz="3000" b="1">
                <a:solidFill>
                  <a:srgbClr val="FFFFFF"/>
                </a:solidFill>
                <a:uFill>
                  <a:solidFill>
                    <a:srgbClr val="FFFFFF"/>
                  </a:solidFill>
                </a:uFill>
              </a:rPr>
              <a:t>, suffering in this way terrible and unholy tortures, but they safely reached the goal in the race of faith, and received a noble reward, despite their physical weakness.”</a:t>
            </a:r>
          </a:p>
        </p:txBody>
      </p:sp>
    </p:spTree>
  </p:cSld>
  <p:clrMapOvr>
    <a:masterClrMapping/>
  </p:clrMapOvr>
  <p:transition xmlns:p14="http://schemas.microsoft.com/office/powerpoint/2010/mai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image.jpg"/>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 name="image.jpg"/>
          <p:cNvPicPr/>
          <p:nvPr/>
        </p:nvPicPr>
        <p:blipFill>
          <a:blip r:embed="rId3">
            <a:extLst/>
          </a:blip>
          <a:stretch>
            <a:fillRect/>
          </a:stretch>
        </p:blipFill>
        <p:spPr>
          <a:xfrm>
            <a:off x="685800" y="800100"/>
            <a:ext cx="13004800" cy="9753600"/>
          </a:xfrm>
          <a:prstGeom prst="rect">
            <a:avLst/>
          </a:prstGeom>
          <a:ln w="12700">
            <a:miter lim="400000"/>
          </a:ln>
        </p:spPr>
      </p:pic>
    </p:spTree>
  </p:cSld>
  <p:clrMapOvr>
    <a:masterClrMapping/>
  </p:clrMapOvr>
  <p:transition xmlns:p14="http://schemas.microsoft.com/office/powerpoint/2010/mai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image.jpg"/>
          <p:cNvPicPr/>
          <p:nvPr/>
        </p:nvPicPr>
        <p:blipFill>
          <a:blip r:embed="rId3">
            <a:extLst/>
          </a:blip>
          <a:stretch>
            <a:fillRect/>
          </a:stretch>
        </p:blipFill>
        <p:spPr>
          <a:xfrm>
            <a:off x="-215900" y="-495300"/>
            <a:ext cx="13004800" cy="9753600"/>
          </a:xfrm>
          <a:prstGeom prst="rect">
            <a:avLst/>
          </a:prstGeom>
          <a:ln w="12700">
            <a:miter lim="400000"/>
          </a:ln>
        </p:spPr>
      </p:pic>
    </p:spTree>
  </p:cSld>
  <p:clrMapOvr>
    <a:masterClrMapping/>
  </p:clrMapOvr>
  <p:transition xmlns:p14="http://schemas.microsoft.com/office/powerpoint/2010/mai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Ara Pacis.png"/>
          <p:cNvPicPr/>
          <p:nvPr/>
        </p:nvPicPr>
        <p:blipFill>
          <a:blip r:embed="rId3">
            <a:extLst/>
          </a:blip>
          <a:stretch>
            <a:fillRect/>
          </a:stretch>
        </p:blipFill>
        <p:spPr>
          <a:xfrm>
            <a:off x="1509712" y="1612900"/>
            <a:ext cx="9983788" cy="6527800"/>
          </a:xfrm>
          <a:prstGeom prst="rect">
            <a:avLst/>
          </a:prstGeom>
          <a:ln w="12700">
            <a:miter lim="400000"/>
          </a:ln>
        </p:spPr>
      </p:pic>
    </p:spTree>
  </p:cSld>
  <p:clrMapOvr>
    <a:masterClrMapping/>
  </p:clrMapOvr>
  <p:transition xmlns:p14="http://schemas.microsoft.com/office/powerpoint/2010/mai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image.png"/>
          <p:cNvPicPr/>
          <p:nvPr/>
        </p:nvPicPr>
        <p:blipFill>
          <a:blip r:embed="rId3">
            <a:extLst/>
          </a:blip>
          <a:stretch>
            <a:fillRect/>
          </a:stretch>
        </p:blipFill>
        <p:spPr>
          <a:xfrm>
            <a:off x="1104900" y="1282700"/>
            <a:ext cx="10795000" cy="7188200"/>
          </a:xfrm>
          <a:prstGeom prst="rect">
            <a:avLst/>
          </a:prstGeom>
          <a:ln w="12700">
            <a:miter lim="400000"/>
          </a:ln>
        </p:spPr>
      </p:pic>
    </p:spTree>
  </p:cSld>
  <p:clrMapOvr>
    <a:masterClrMapping/>
  </p:clrMapOvr>
  <p:transition xmlns:p14="http://schemas.microsoft.com/office/powerpoint/2010/mai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Shape 260"/>
          <p:cNvSpPr>
            <a:spLocks noGrp="1"/>
          </p:cNvSpPr>
          <p:nvPr>
            <p:ph type="title"/>
          </p:nvPr>
        </p:nvSpPr>
        <p:spPr>
          <a:xfrm>
            <a:off x="1270000" y="162560"/>
            <a:ext cx="10464800" cy="2621280"/>
          </a:xfrm>
          <a:prstGeom prst="rect">
            <a:avLst/>
          </a:prstGeom>
        </p:spPr>
        <p:txBody>
          <a:bodyPr/>
          <a:lstStyle/>
          <a:p>
            <a:pPr lvl="0">
              <a:defRPr sz="1800">
                <a:solidFill>
                  <a:srgbClr val="000000"/>
                </a:solidFill>
                <a:uFillTx/>
              </a:defRPr>
            </a:pPr>
            <a:r>
              <a:rPr sz="7200" dirty="0">
                <a:solidFill>
                  <a:srgbClr val="FFFFFF"/>
                </a:solidFill>
                <a:uFill>
                  <a:solidFill>
                    <a:srgbClr val="FFFFFF"/>
                  </a:solidFill>
                </a:uFill>
              </a:rPr>
              <a:t>Romans 8:18-30</a:t>
            </a:r>
          </a:p>
        </p:txBody>
      </p:sp>
      <p:sp>
        <p:nvSpPr>
          <p:cNvPr id="261" name="Shape 261"/>
          <p:cNvSpPr>
            <a:spLocks noGrp="1"/>
          </p:cNvSpPr>
          <p:nvPr>
            <p:ph type="body" idx="1"/>
          </p:nvPr>
        </p:nvSpPr>
        <p:spPr>
          <a:xfrm>
            <a:off x="762000" y="2783839"/>
            <a:ext cx="5105400" cy="6319521"/>
          </a:xfrm>
          <a:prstGeom prst="rect">
            <a:avLst/>
          </a:prstGeom>
        </p:spPr>
        <p:txBody>
          <a:bodyPr/>
          <a:lstStyle/>
          <a:p>
            <a:pPr marL="850900" lvl="0" indent="-393700">
              <a:buClr>
                <a:srgbClr val="FFFFFF"/>
              </a:buClr>
              <a:buSzPct val="41559"/>
              <a:buFont typeface="Chalkboard"/>
              <a:buBlip>
                <a:blip r:embed="rId3"/>
              </a:buBlip>
              <a:defRPr sz="1800">
                <a:solidFill>
                  <a:srgbClr val="000000"/>
                </a:solidFill>
                <a:uFillTx/>
              </a:defRPr>
            </a:pPr>
            <a:r>
              <a:rPr lang="en-US" sz="2800" dirty="0" smtClean="0">
                <a:solidFill>
                  <a:srgbClr val="FFFFFF"/>
                </a:solidFill>
                <a:uFill>
                  <a:solidFill>
                    <a:srgbClr val="FFFFFF"/>
                  </a:solidFill>
                </a:uFill>
              </a:rPr>
              <a:t>La </a:t>
            </a:r>
            <a:r>
              <a:rPr lang="en-US" sz="2800" dirty="0" err="1" smtClean="0">
                <a:solidFill>
                  <a:srgbClr val="FFFFFF"/>
                </a:solidFill>
                <a:uFill>
                  <a:solidFill>
                    <a:srgbClr val="FFFFFF"/>
                  </a:solidFill>
                </a:uFill>
              </a:rPr>
              <a:t>creación</a:t>
            </a:r>
            <a:r>
              <a:rPr lang="en-US" sz="2800" dirty="0" smtClean="0">
                <a:solidFill>
                  <a:srgbClr val="FFFFFF"/>
                </a:solidFill>
                <a:uFill>
                  <a:solidFill>
                    <a:srgbClr val="FFFFFF"/>
                  </a:solidFill>
                </a:uFill>
              </a:rPr>
              <a:t> “</a:t>
            </a:r>
            <a:r>
              <a:rPr lang="en-US" sz="2800" dirty="0" err="1" smtClean="0">
                <a:solidFill>
                  <a:srgbClr val="FFFFFF"/>
                </a:solidFill>
                <a:uFill>
                  <a:solidFill>
                    <a:srgbClr val="FFFFFF"/>
                  </a:solidFill>
                </a:uFill>
              </a:rPr>
              <a:t>personificada</a:t>
            </a:r>
            <a:r>
              <a:rPr lang="en-US" sz="2800" dirty="0" smtClean="0">
                <a:solidFill>
                  <a:srgbClr val="FFFFFF"/>
                </a:solidFill>
                <a:uFill>
                  <a:solidFill>
                    <a:srgbClr val="FFFFFF"/>
                  </a:solidFill>
                </a:uFill>
              </a:rPr>
              <a:t>” </a:t>
            </a:r>
            <a:r>
              <a:rPr lang="en-US" sz="2800" dirty="0" err="1" smtClean="0">
                <a:solidFill>
                  <a:srgbClr val="FFFFFF"/>
                </a:solidFill>
                <a:uFill>
                  <a:solidFill>
                    <a:srgbClr val="FFFFFF"/>
                  </a:solidFill>
                </a:uFill>
              </a:rPr>
              <a:t>como</a:t>
            </a:r>
            <a:r>
              <a:rPr lang="en-US" sz="2800" dirty="0" smtClean="0">
                <a:solidFill>
                  <a:srgbClr val="FFFFFF"/>
                </a:solidFill>
                <a:uFill>
                  <a:solidFill>
                    <a:srgbClr val="FFFFFF"/>
                  </a:solidFill>
                </a:uFill>
              </a:rPr>
              <a:t> la Tierra Madre</a:t>
            </a:r>
            <a:endParaRPr sz="2800" dirty="0">
              <a:solidFill>
                <a:srgbClr val="FFFFFF"/>
              </a:solidFill>
              <a:uFill>
                <a:solidFill>
                  <a:srgbClr val="FFFFFF"/>
                </a:solidFill>
              </a:uFill>
            </a:endParaRPr>
          </a:p>
          <a:p>
            <a:pPr marL="850900" lvl="0" indent="-393700">
              <a:buClr>
                <a:srgbClr val="FFFC41"/>
              </a:buClr>
              <a:buSzPct val="41559"/>
              <a:buFont typeface="Chalkboard"/>
              <a:buBlip>
                <a:blip r:embed="rId3"/>
              </a:buBlip>
              <a:defRPr sz="1800">
                <a:solidFill>
                  <a:srgbClr val="000000"/>
                </a:solidFill>
                <a:uFillTx/>
              </a:defRPr>
            </a:pPr>
            <a:r>
              <a:rPr lang="en-US" sz="2800" b="1" dirty="0" err="1" smtClean="0">
                <a:solidFill>
                  <a:srgbClr val="FFFC41"/>
                </a:solidFill>
                <a:uFill>
                  <a:solidFill>
                    <a:srgbClr val="FFFC41"/>
                  </a:solidFill>
                </a:uFill>
              </a:rPr>
              <a:t>Gemidos</a:t>
            </a:r>
            <a:r>
              <a:rPr lang="en-US" sz="2800" b="1" dirty="0" smtClean="0">
                <a:solidFill>
                  <a:srgbClr val="FFFC41"/>
                </a:solidFill>
                <a:uFill>
                  <a:solidFill>
                    <a:srgbClr val="FFFC41"/>
                  </a:solidFill>
                </a:uFill>
              </a:rPr>
              <a:t> en </a:t>
            </a:r>
            <a:r>
              <a:rPr lang="en-US" sz="2800" b="1" dirty="0" err="1" smtClean="0">
                <a:solidFill>
                  <a:srgbClr val="FFFC41"/>
                </a:solidFill>
                <a:uFill>
                  <a:solidFill>
                    <a:srgbClr val="FFFC41"/>
                  </a:solidFill>
                </a:uFill>
              </a:rPr>
              <a:t>vez</a:t>
            </a:r>
            <a:r>
              <a:rPr lang="en-US" sz="2800" b="1" dirty="0" smtClean="0">
                <a:solidFill>
                  <a:srgbClr val="FFFC41"/>
                </a:solidFill>
                <a:uFill>
                  <a:solidFill>
                    <a:srgbClr val="FFFC41"/>
                  </a:solidFill>
                </a:uFill>
              </a:rPr>
              <a:t> de la </a:t>
            </a:r>
            <a:r>
              <a:rPr lang="en-US" sz="2800" b="1" dirty="0" err="1" smtClean="0">
                <a:solidFill>
                  <a:srgbClr val="FFFC41"/>
                </a:solidFill>
                <a:uFill>
                  <a:solidFill>
                    <a:srgbClr val="FFFC41"/>
                  </a:solidFill>
                </a:uFill>
              </a:rPr>
              <a:t>paz</a:t>
            </a:r>
            <a:r>
              <a:rPr lang="en-US" sz="2800" b="1" dirty="0" smtClean="0">
                <a:solidFill>
                  <a:srgbClr val="FFFC41"/>
                </a:solidFill>
                <a:uFill>
                  <a:solidFill>
                    <a:srgbClr val="FFFC41"/>
                  </a:solidFill>
                </a:uFill>
              </a:rPr>
              <a:t>.</a:t>
            </a:r>
            <a:endParaRPr sz="2800" dirty="0">
              <a:solidFill>
                <a:srgbClr val="FFFFFF"/>
              </a:solidFill>
              <a:uFill>
                <a:solidFill>
                  <a:srgbClr val="FFFFFF"/>
                </a:solidFill>
              </a:uFill>
            </a:endParaRPr>
          </a:p>
          <a:p>
            <a:pPr marL="850900" lvl="0" indent="-393700">
              <a:buClr>
                <a:srgbClr val="FFFFFF"/>
              </a:buClr>
              <a:buSzPct val="41559"/>
              <a:buFont typeface="Chalkboard"/>
              <a:buBlip>
                <a:blip r:embed="rId3"/>
              </a:buBlip>
              <a:defRPr sz="1800">
                <a:solidFill>
                  <a:srgbClr val="000000"/>
                </a:solidFill>
                <a:uFillTx/>
              </a:defRPr>
            </a:pPr>
            <a:r>
              <a:rPr lang="es-ES" sz="2800" dirty="0">
                <a:solidFill>
                  <a:schemeClr val="tx1"/>
                </a:solidFill>
              </a:rPr>
              <a:t>Esperando ansiosamente la revelación de los "hijos de Dios" no descansan en la revelación previa de los monstruosos emperadores Julio-</a:t>
            </a:r>
            <a:r>
              <a:rPr lang="es-ES" sz="2800" dirty="0" err="1">
                <a:solidFill>
                  <a:schemeClr val="tx1"/>
                </a:solidFill>
              </a:rPr>
              <a:t>Claudios</a:t>
            </a:r>
            <a:endParaRPr sz="2800" dirty="0">
              <a:solidFill>
                <a:schemeClr val="tx1"/>
              </a:solidFill>
              <a:uFill>
                <a:solidFill>
                  <a:srgbClr val="FFFFFF"/>
                </a:solidFill>
              </a:uFill>
            </a:endParaRPr>
          </a:p>
        </p:txBody>
      </p:sp>
      <p:pic>
        <p:nvPicPr>
          <p:cNvPr id="262" name="image.png"/>
          <p:cNvPicPr/>
          <p:nvPr/>
        </p:nvPicPr>
        <p:blipFill>
          <a:blip r:embed="rId4">
            <a:extLst/>
          </a:blip>
          <a:stretch>
            <a:fillRect/>
          </a:stretch>
        </p:blipFill>
        <p:spPr>
          <a:xfrm>
            <a:off x="6475412" y="3810000"/>
            <a:ext cx="5803901" cy="3863975"/>
          </a:xfrm>
          <a:prstGeom prst="rect">
            <a:avLst/>
          </a:prstGeom>
          <a:ln w="12700">
            <a:miter lim="400000"/>
          </a:ln>
        </p:spPr>
      </p:pic>
    </p:spTree>
  </p:cSld>
  <p:clrMapOvr>
    <a:masterClrMapping/>
  </p:clrMapOvr>
  <p:transition xmlns:p14="http://schemas.microsoft.com/office/powerpoint/2010/mai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p:cNvSpPr>
          <p:nvPr>
            <p:ph type="title"/>
          </p:nvPr>
        </p:nvSpPr>
        <p:spPr>
          <a:xfrm>
            <a:off x="1270000" y="190500"/>
            <a:ext cx="10464800" cy="1612900"/>
          </a:xfrm>
          <a:prstGeom prst="rect">
            <a:avLst/>
          </a:prstGeom>
        </p:spPr>
        <p:txBody>
          <a:bodyPr/>
          <a:lstStyle>
            <a:lvl1pPr>
              <a:defRPr sz="4800"/>
            </a:lvl1pPr>
          </a:lstStyle>
          <a:p>
            <a:pPr lvl="0">
              <a:defRPr sz="1800">
                <a:solidFill>
                  <a:srgbClr val="000000"/>
                </a:solidFill>
                <a:uFillTx/>
              </a:defRPr>
            </a:pPr>
            <a:r>
              <a:rPr lang="es-ES" sz="4500" dirty="0">
                <a:solidFill>
                  <a:schemeClr val="tx1"/>
                </a:solidFill>
              </a:rPr>
              <a:t>"[Jesús] es la imagen de Dios" Colosenses 1:15-20, 21-22; 2:9-15</a:t>
            </a:r>
            <a:endParaRPr sz="4500" dirty="0">
              <a:solidFill>
                <a:schemeClr val="tx1"/>
              </a:solidFill>
              <a:uFill>
                <a:solidFill>
                  <a:srgbClr val="FFFFFF"/>
                </a:solidFill>
              </a:uFill>
            </a:endParaRPr>
          </a:p>
        </p:txBody>
      </p:sp>
      <p:sp>
        <p:nvSpPr>
          <p:cNvPr id="277" name="Shape 277"/>
          <p:cNvSpPr>
            <a:spLocks noGrp="1"/>
          </p:cNvSpPr>
          <p:nvPr>
            <p:ph type="body" idx="1"/>
          </p:nvPr>
        </p:nvSpPr>
        <p:spPr>
          <a:xfrm>
            <a:off x="647700" y="1632748"/>
            <a:ext cx="11125200" cy="7994314"/>
          </a:xfrm>
          <a:prstGeom prst="rect">
            <a:avLst/>
          </a:prstGeom>
        </p:spPr>
        <p:txBody>
          <a:bodyPr/>
          <a:lstStyle/>
          <a:p>
            <a:pPr marL="819679" lvl="0" indent="-362479">
              <a:buClr>
                <a:srgbClr val="FFFFFF"/>
              </a:buClr>
              <a:buSzPct val="35750"/>
              <a:buFont typeface="Chalkboard"/>
              <a:buBlip>
                <a:blip r:embed="rId3"/>
              </a:buBlip>
              <a:defRPr sz="1800">
                <a:solidFill>
                  <a:srgbClr val="000000"/>
                </a:solidFill>
                <a:uFillTx/>
              </a:defRPr>
            </a:pPr>
            <a:r>
              <a:rPr lang="es-ES" sz="2800" dirty="0">
                <a:solidFill>
                  <a:schemeClr val="tx1"/>
                </a:solidFill>
              </a:rPr>
              <a:t>Los comentarios no </a:t>
            </a:r>
            <a:r>
              <a:rPr lang="es-ES" sz="2800" dirty="0" smtClean="0">
                <a:solidFill>
                  <a:schemeClr val="tx1"/>
                </a:solidFill>
              </a:rPr>
              <a:t>relacionan este </a:t>
            </a:r>
            <a:r>
              <a:rPr lang="es-ES" sz="2800" dirty="0">
                <a:solidFill>
                  <a:schemeClr val="tx1"/>
                </a:solidFill>
              </a:rPr>
              <a:t>"himno" en Colosenses que la antigua cultura visual, aunque es </a:t>
            </a:r>
            <a:r>
              <a:rPr lang="es-ES" sz="2800" dirty="0">
                <a:solidFill>
                  <a:srgbClr val="FFFF00"/>
                </a:solidFill>
              </a:rPr>
              <a:t>una referencia visual</a:t>
            </a:r>
            <a:r>
              <a:rPr lang="es-ES" sz="2800" dirty="0">
                <a:solidFill>
                  <a:schemeClr val="tx1"/>
                </a:solidFill>
              </a:rPr>
              <a:t>: imagen de Dios, cuerpo de carne, pelando, la circuncisión (entre otros)</a:t>
            </a:r>
            <a:r>
              <a:rPr lang="es-ES" sz="2800" dirty="0" smtClean="0">
                <a:solidFill>
                  <a:schemeClr val="tx1"/>
                </a:solidFill>
              </a:rPr>
              <a:t>.</a:t>
            </a:r>
          </a:p>
          <a:p>
            <a:pPr marL="819679" lvl="0" indent="-362479">
              <a:buClr>
                <a:srgbClr val="FFFFFF"/>
              </a:buClr>
              <a:buSzPct val="35750"/>
              <a:buFont typeface="Chalkboard"/>
              <a:buBlip>
                <a:blip r:embed="rId3"/>
              </a:buBlip>
              <a:defRPr sz="1800">
                <a:solidFill>
                  <a:srgbClr val="000000"/>
                </a:solidFill>
                <a:uFillTx/>
              </a:defRPr>
            </a:pPr>
            <a:r>
              <a:rPr lang="es-ES" sz="2800" dirty="0">
                <a:solidFill>
                  <a:schemeClr val="tx1"/>
                </a:solidFill>
              </a:rPr>
              <a:t>En Colosenses, "la imagen de Dios" (1:15) es una afirmación de la deidad de Cristo, especialmente su trabajo </a:t>
            </a:r>
            <a:r>
              <a:rPr lang="es-ES" sz="2800" dirty="0" smtClean="0">
                <a:solidFill>
                  <a:schemeClr val="tx1"/>
                </a:solidFill>
              </a:rPr>
              <a:t>haciendo reconciliación con </a:t>
            </a:r>
            <a:r>
              <a:rPr lang="es-ES" sz="2800" dirty="0">
                <a:solidFill>
                  <a:schemeClr val="tx1"/>
                </a:solidFill>
              </a:rPr>
              <a:t>sus enemigos (1:21) "en su cuerpo de carne, por medio de la muerte, para </a:t>
            </a:r>
            <a:r>
              <a:rPr lang="es-ES" sz="2800" dirty="0" smtClean="0">
                <a:solidFill>
                  <a:schemeClr val="tx1"/>
                </a:solidFill>
              </a:rPr>
              <a:t>presentarlos </a:t>
            </a:r>
            <a:r>
              <a:rPr lang="es-ES" sz="2800" dirty="0">
                <a:solidFill>
                  <a:schemeClr val="tx1"/>
                </a:solidFill>
              </a:rPr>
              <a:t>santos y sin mancha ... </a:t>
            </a:r>
            <a:r>
              <a:rPr lang="es-ES" sz="2800" dirty="0" smtClean="0">
                <a:solidFill>
                  <a:schemeClr val="tx1"/>
                </a:solidFill>
              </a:rPr>
              <a:t>”</a:t>
            </a:r>
          </a:p>
          <a:p>
            <a:pPr marL="819679" lvl="0" indent="-362479">
              <a:buClr>
                <a:srgbClr val="FFFFFF"/>
              </a:buClr>
              <a:buSzPct val="35750"/>
              <a:buFont typeface="Chalkboard"/>
              <a:buBlip>
                <a:blip r:embed="rId3"/>
              </a:buBlip>
              <a:defRPr sz="1800">
                <a:solidFill>
                  <a:srgbClr val="000000"/>
                </a:solidFill>
                <a:uFillTx/>
              </a:defRPr>
            </a:pPr>
            <a:r>
              <a:rPr lang="es-ES" sz="2800" dirty="0">
                <a:solidFill>
                  <a:schemeClr val="tx1"/>
                </a:solidFill>
              </a:rPr>
              <a:t>En 2:9-10, Pablo regresa a la deidad de Cristo y el tema de la unión del creyente en la muerte de Cristo</a:t>
            </a:r>
            <a:r>
              <a:rPr lang="es-ES" sz="2800" dirty="0" smtClean="0">
                <a:solidFill>
                  <a:schemeClr val="tx1"/>
                </a:solidFill>
              </a:rPr>
              <a:t>.</a:t>
            </a:r>
          </a:p>
          <a:p>
            <a:pPr marL="819679" lvl="0" indent="-362479">
              <a:buClr>
                <a:srgbClr val="FFFFFF"/>
              </a:buClr>
              <a:buSzPct val="35750"/>
              <a:buFont typeface="Chalkboard"/>
              <a:buBlip>
                <a:blip r:embed="rId3"/>
              </a:buBlip>
              <a:defRPr sz="1800">
                <a:solidFill>
                  <a:srgbClr val="000000"/>
                </a:solidFill>
                <a:uFillTx/>
              </a:defRPr>
            </a:pPr>
            <a:r>
              <a:rPr lang="es-ES" sz="2800" dirty="0">
                <a:solidFill>
                  <a:schemeClr val="tx1"/>
                </a:solidFill>
              </a:rPr>
              <a:t>Pero en 2:11-12, en lugar de "la muerte, sepultura, resurrección" (como en </a:t>
            </a:r>
            <a:r>
              <a:rPr lang="es-ES" sz="2800" dirty="0" err="1">
                <a:solidFill>
                  <a:schemeClr val="tx1"/>
                </a:solidFill>
              </a:rPr>
              <a:t>Rom</a:t>
            </a:r>
            <a:r>
              <a:rPr lang="es-ES" sz="2800" dirty="0">
                <a:solidFill>
                  <a:schemeClr val="tx1"/>
                </a:solidFill>
              </a:rPr>
              <a:t> 6) que tenemos "la circuncisión, sepultura, resurrección."</a:t>
            </a:r>
            <a:endParaRPr sz="2800" dirty="0">
              <a:solidFill>
                <a:schemeClr val="tx1"/>
              </a:solidFill>
              <a:uFill>
                <a:solidFill>
                  <a:srgbClr val="FFFFFF"/>
                </a:solidFill>
              </a:uFill>
            </a:endParaRPr>
          </a:p>
        </p:txBody>
      </p:sp>
    </p:spTree>
  </p:cSld>
  <p:clrMapOvr>
    <a:masterClrMapping/>
  </p:clrMapOvr>
  <p:transition xmlns:p14="http://schemas.microsoft.com/office/powerpoint/2010/mai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p:cNvSpPr>
          <p:nvPr>
            <p:ph type="title"/>
          </p:nvPr>
        </p:nvSpPr>
        <p:spPr>
          <a:xfrm>
            <a:off x="1270000" y="127000"/>
            <a:ext cx="10464800" cy="2692400"/>
          </a:xfrm>
          <a:prstGeom prst="rect">
            <a:avLst/>
          </a:prstGeom>
        </p:spPr>
        <p:txBody>
          <a:bodyPr/>
          <a:lstStyle/>
          <a:p>
            <a:r>
              <a:rPr lang="en-US" sz="3600" dirty="0"/>
              <a:t/>
            </a:r>
            <a:br>
              <a:rPr lang="en-US" sz="3600" dirty="0"/>
            </a:br>
            <a:r>
              <a:rPr lang="en-US" sz="3600" dirty="0" smtClean="0"/>
              <a:t>¿Surge la </a:t>
            </a:r>
            <a:r>
              <a:rPr lang="en-US" sz="3600" dirty="0" err="1" smtClean="0"/>
              <a:t>circuncisión</a:t>
            </a:r>
            <a:r>
              <a:rPr lang="en-US" sz="3600" dirty="0" smtClean="0"/>
              <a:t> </a:t>
            </a:r>
            <a:r>
              <a:rPr lang="en-US" sz="3600" dirty="0" err="1" smtClean="0"/>
              <a:t>aquí</a:t>
            </a:r>
            <a:r>
              <a:rPr lang="en-US" sz="3600" dirty="0" smtClean="0"/>
              <a:t> </a:t>
            </a:r>
            <a:r>
              <a:rPr lang="en-US" sz="3600" dirty="0" err="1" smtClean="0"/>
              <a:t>como</a:t>
            </a:r>
            <a:r>
              <a:rPr lang="en-US" sz="3600" dirty="0" smtClean="0"/>
              <a:t> </a:t>
            </a:r>
            <a:r>
              <a:rPr lang="en-US" sz="3600" dirty="0" err="1" smtClean="0"/>
              <a:t>tema</a:t>
            </a:r>
            <a:r>
              <a:rPr lang="en-US" sz="3600" dirty="0" smtClean="0"/>
              <a:t> </a:t>
            </a:r>
            <a:r>
              <a:rPr lang="en-US" sz="3600" dirty="0"/>
              <a:t>a </a:t>
            </a:r>
            <a:r>
              <a:rPr lang="en-US" sz="3600" dirty="0" err="1"/>
              <a:t>través</a:t>
            </a:r>
            <a:r>
              <a:rPr lang="en-US" sz="3600" dirty="0"/>
              <a:t> de un </a:t>
            </a:r>
            <a:r>
              <a:rPr lang="en-US" sz="3600" dirty="0" smtClean="0"/>
              <a:t>Cristo </a:t>
            </a:r>
            <a:r>
              <a:rPr lang="en-US" sz="3600" dirty="0" err="1" smtClean="0"/>
              <a:t>visualmente</a:t>
            </a:r>
            <a:r>
              <a:rPr lang="en-US" sz="3600" dirty="0" smtClean="0"/>
              <a:t> </a:t>
            </a:r>
            <a:r>
              <a:rPr lang="en-US" sz="3600" dirty="0" err="1" smtClean="0"/>
              <a:t>imaginado</a:t>
            </a:r>
            <a:r>
              <a:rPr lang="en-US" sz="3600" dirty="0" smtClean="0"/>
              <a:t>, </a:t>
            </a:r>
            <a:r>
              <a:rPr lang="en-US" sz="3600" dirty="0" err="1" smtClean="0"/>
              <a:t>despojado</a:t>
            </a:r>
            <a:r>
              <a:rPr lang="en-US" sz="3600" dirty="0" smtClean="0"/>
              <a:t> </a:t>
            </a:r>
            <a:r>
              <a:rPr lang="en-US" sz="3600" dirty="0"/>
              <a:t>de </a:t>
            </a:r>
            <a:r>
              <a:rPr lang="en-US" sz="3600" dirty="0" err="1"/>
              <a:t>todo</a:t>
            </a:r>
            <a:r>
              <a:rPr lang="en-US" sz="3600" dirty="0"/>
              <a:t> en la </a:t>
            </a:r>
            <a:r>
              <a:rPr lang="en-US" sz="3600" dirty="0" err="1"/>
              <a:t>cruz</a:t>
            </a:r>
            <a:r>
              <a:rPr lang="en-US" sz="3600" dirty="0"/>
              <a:t>?</a:t>
            </a:r>
            <a:endParaRPr lang="en-US" sz="3600" dirty="0">
              <a:effectLst/>
            </a:endParaRPr>
          </a:p>
        </p:txBody>
      </p:sp>
      <p:sp>
        <p:nvSpPr>
          <p:cNvPr id="282" name="Shape 282"/>
          <p:cNvSpPr>
            <a:spLocks noGrp="1"/>
          </p:cNvSpPr>
          <p:nvPr>
            <p:ph type="body" idx="1"/>
          </p:nvPr>
        </p:nvSpPr>
        <p:spPr>
          <a:xfrm>
            <a:off x="1435100" y="2819400"/>
            <a:ext cx="10464800" cy="4102100"/>
          </a:xfrm>
          <a:prstGeom prst="rect">
            <a:avLst/>
          </a:prstGeom>
        </p:spPr>
        <p:txBody>
          <a:bodyPr/>
          <a:lstStyle>
            <a:lvl1pPr marL="892175">
              <a:buClr>
                <a:srgbClr val="FFFFFF"/>
              </a:buClr>
              <a:buSzPct val="42900"/>
              <a:buFont typeface="Chalkboard"/>
              <a:buBlip>
                <a:blip r:embed="rId3"/>
              </a:buBlip>
            </a:lvl1pPr>
          </a:lstStyle>
          <a:p>
            <a:pPr lvl="0">
              <a:defRPr sz="1800">
                <a:solidFill>
                  <a:srgbClr val="000000"/>
                </a:solidFill>
                <a:uFillTx/>
              </a:defRPr>
            </a:pPr>
            <a:r>
              <a:rPr lang="es-ES" sz="3200" dirty="0">
                <a:solidFill>
                  <a:schemeClr val="tx1"/>
                </a:solidFill>
              </a:rPr>
              <a:t>"En él también </a:t>
            </a:r>
            <a:r>
              <a:rPr lang="es-ES" sz="3200" dirty="0" smtClean="0">
                <a:solidFill>
                  <a:schemeClr val="tx1"/>
                </a:solidFill>
              </a:rPr>
              <a:t>ustedes fueron circuncidados no con </a:t>
            </a:r>
            <a:r>
              <a:rPr lang="es-ES" sz="3200" dirty="0">
                <a:solidFill>
                  <a:schemeClr val="tx1"/>
                </a:solidFill>
              </a:rPr>
              <a:t>circuncisión </a:t>
            </a:r>
            <a:r>
              <a:rPr lang="es-ES" sz="3200" dirty="0" smtClean="0">
                <a:solidFill>
                  <a:schemeClr val="tx1"/>
                </a:solidFill>
              </a:rPr>
              <a:t>hecha </a:t>
            </a:r>
            <a:r>
              <a:rPr lang="es-ES" sz="3200" dirty="0">
                <a:solidFill>
                  <a:schemeClr val="tx1"/>
                </a:solidFill>
              </a:rPr>
              <a:t>de manos; [</a:t>
            </a:r>
            <a:r>
              <a:rPr lang="es-ES" sz="3200" dirty="0" smtClean="0">
                <a:solidFill>
                  <a:schemeClr val="tx1"/>
                </a:solidFill>
              </a:rPr>
              <a:t>sino]</a:t>
            </a:r>
            <a:r>
              <a:rPr lang="es-ES" sz="3200" dirty="0">
                <a:solidFill>
                  <a:schemeClr val="tx1"/>
                </a:solidFill>
              </a:rPr>
              <a:t>, por el despojo </a:t>
            </a:r>
            <a:r>
              <a:rPr lang="es-ES" sz="3200" dirty="0" smtClean="0">
                <a:solidFill>
                  <a:schemeClr val="tx1"/>
                </a:solidFill>
              </a:rPr>
              <a:t>del/</a:t>
            </a:r>
            <a:r>
              <a:rPr lang="es-ES" sz="3200" dirty="0" err="1" smtClean="0">
                <a:solidFill>
                  <a:schemeClr val="tx1"/>
                </a:solidFill>
              </a:rPr>
              <a:t>desnudés</a:t>
            </a:r>
            <a:r>
              <a:rPr lang="es-ES" sz="3200" dirty="0" smtClean="0">
                <a:solidFill>
                  <a:schemeClr val="tx1"/>
                </a:solidFill>
              </a:rPr>
              <a:t> del </a:t>
            </a:r>
            <a:r>
              <a:rPr lang="es-ES" sz="3200" dirty="0">
                <a:solidFill>
                  <a:schemeClr val="tx1"/>
                </a:solidFill>
              </a:rPr>
              <a:t>cuerpo </a:t>
            </a:r>
            <a:r>
              <a:rPr lang="es-ES" sz="3200" dirty="0" smtClean="0">
                <a:solidFill>
                  <a:schemeClr val="tx1"/>
                </a:solidFill>
              </a:rPr>
              <a:t>carnal</a:t>
            </a:r>
            <a:r>
              <a:rPr lang="es-ES" sz="3200" dirty="0">
                <a:solidFill>
                  <a:schemeClr val="tx1"/>
                </a:solidFill>
              </a:rPr>
              <a:t>, en la circuncisión de Cristo "(Col 2:11, </a:t>
            </a:r>
            <a:r>
              <a:rPr lang="es-ES" sz="3200" dirty="0" err="1">
                <a:solidFill>
                  <a:schemeClr val="tx1"/>
                </a:solidFill>
              </a:rPr>
              <a:t>yws</a:t>
            </a:r>
            <a:r>
              <a:rPr lang="es-ES" sz="3200" dirty="0">
                <a:solidFill>
                  <a:schemeClr val="tx1"/>
                </a:solidFill>
              </a:rPr>
              <a:t>)</a:t>
            </a:r>
            <a:endParaRPr sz="3200" dirty="0">
              <a:solidFill>
                <a:schemeClr val="tx1"/>
              </a:solidFill>
              <a:uFill>
                <a:solidFill>
                  <a:srgbClr val="FFFFFF"/>
                </a:solidFill>
              </a:uFill>
            </a:endParaRPr>
          </a:p>
        </p:txBody>
      </p:sp>
    </p:spTree>
  </p:cSld>
  <p:clrMapOvr>
    <a:masterClrMapping/>
  </p:clrMapOvr>
  <p:transition xmlns:p14="http://schemas.microsoft.com/office/powerpoint/2010/mai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Shape 286"/>
          <p:cNvSpPr>
            <a:spLocks noGrp="1"/>
          </p:cNvSpPr>
          <p:nvPr>
            <p:ph type="title"/>
          </p:nvPr>
        </p:nvSpPr>
        <p:spPr>
          <a:xfrm>
            <a:off x="1270000" y="105637"/>
            <a:ext cx="10439400" cy="2239826"/>
          </a:xfrm>
          <a:prstGeom prst="rect">
            <a:avLst/>
          </a:prstGeom>
        </p:spPr>
        <p:txBody>
          <a:bodyPr/>
          <a:lstStyle>
            <a:lvl1pPr>
              <a:defRPr sz="4800"/>
            </a:lvl1pPr>
          </a:lstStyle>
          <a:p>
            <a:pPr lvl="0">
              <a:defRPr sz="1800">
                <a:solidFill>
                  <a:srgbClr val="000000"/>
                </a:solidFill>
                <a:uFillTx/>
              </a:defRPr>
            </a:pPr>
            <a:r>
              <a:rPr lang="es-ES" sz="4500" dirty="0">
                <a:solidFill>
                  <a:schemeClr val="tx1"/>
                </a:solidFill>
              </a:rPr>
              <a:t>E</a:t>
            </a:r>
            <a:r>
              <a:rPr lang="es-ES" sz="4500" dirty="0" smtClean="0">
                <a:solidFill>
                  <a:schemeClr val="tx1"/>
                </a:solidFill>
              </a:rPr>
              <a:t>l Cristo Crucificado. Tallado </a:t>
            </a:r>
            <a:r>
              <a:rPr lang="es-ES" sz="4500" dirty="0">
                <a:solidFill>
                  <a:schemeClr val="tx1"/>
                </a:solidFill>
              </a:rPr>
              <a:t>en la puerta de la Iglesia de Santa Sabina, </a:t>
            </a:r>
            <a:r>
              <a:rPr lang="es-ES" sz="4500" dirty="0" smtClean="0">
                <a:solidFill>
                  <a:schemeClr val="tx1"/>
                </a:solidFill>
              </a:rPr>
              <a:t>Roma, 5º siglo</a:t>
            </a:r>
            <a:endParaRPr sz="4500" dirty="0">
              <a:solidFill>
                <a:schemeClr val="tx1"/>
              </a:solidFill>
              <a:uFill>
                <a:solidFill>
                  <a:srgbClr val="FFFFFF"/>
                </a:solidFill>
              </a:uFill>
            </a:endParaRPr>
          </a:p>
        </p:txBody>
      </p:sp>
      <p:pic>
        <p:nvPicPr>
          <p:cNvPr id="287" name="image.png"/>
          <p:cNvPicPr/>
          <p:nvPr/>
        </p:nvPicPr>
        <p:blipFill>
          <a:blip r:embed="rId3">
            <a:extLst/>
          </a:blip>
          <a:stretch>
            <a:fillRect/>
          </a:stretch>
        </p:blipFill>
        <p:spPr>
          <a:xfrm>
            <a:off x="2006600" y="2609850"/>
            <a:ext cx="9296400" cy="6985000"/>
          </a:xfrm>
          <a:prstGeom prst="rect">
            <a:avLst/>
          </a:prstGeom>
          <a:ln w="12700">
            <a:miter lim="400000"/>
          </a:ln>
        </p:spPr>
      </p:pic>
    </p:spTree>
  </p:cSld>
  <p:clrMapOvr>
    <a:masterClrMapping/>
  </p:clrMapOvr>
  <p:transition xmlns:p14="http://schemas.microsoft.com/office/powerpoint/2010/mai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title"/>
          </p:nvPr>
        </p:nvSpPr>
        <p:spPr>
          <a:xfrm>
            <a:off x="1270000" y="203200"/>
            <a:ext cx="10464800" cy="2540000"/>
          </a:xfrm>
          <a:prstGeom prst="rect">
            <a:avLst/>
          </a:prstGeom>
        </p:spPr>
        <p:txBody>
          <a:bodyPr/>
          <a:lstStyle>
            <a:lvl1pPr>
              <a:defRPr sz="6400"/>
            </a:lvl1pPr>
          </a:lstStyle>
          <a:p>
            <a:pPr lvl="0">
              <a:defRPr sz="1800">
                <a:solidFill>
                  <a:srgbClr val="000000"/>
                </a:solidFill>
                <a:uFillTx/>
              </a:defRPr>
            </a:pPr>
            <a:r>
              <a:rPr sz="6400">
                <a:solidFill>
                  <a:srgbClr val="FFFFFF"/>
                </a:solidFill>
                <a:uFill>
                  <a:solidFill>
                    <a:srgbClr val="FFFFFF"/>
                  </a:solidFill>
                </a:uFill>
              </a:rPr>
              <a:t>Part of the shame of crucifixion was nudity.</a:t>
            </a:r>
          </a:p>
        </p:txBody>
      </p:sp>
      <p:pic>
        <p:nvPicPr>
          <p:cNvPr id="292" name="image.jpg"/>
          <p:cNvPicPr/>
          <p:nvPr/>
        </p:nvPicPr>
        <p:blipFill>
          <a:blip r:embed="rId3">
            <a:extLst/>
          </a:blip>
          <a:stretch>
            <a:fillRect/>
          </a:stretch>
        </p:blipFill>
        <p:spPr>
          <a:xfrm>
            <a:off x="6413500" y="3086100"/>
            <a:ext cx="5245101" cy="4889500"/>
          </a:xfrm>
          <a:prstGeom prst="rect">
            <a:avLst/>
          </a:prstGeom>
          <a:ln w="12700">
            <a:miter lim="400000"/>
          </a:ln>
        </p:spPr>
      </p:pic>
      <p:sp>
        <p:nvSpPr>
          <p:cNvPr id="293" name="Shape 293"/>
          <p:cNvSpPr/>
          <p:nvPr/>
        </p:nvSpPr>
        <p:spPr>
          <a:xfrm>
            <a:off x="381000" y="5429250"/>
            <a:ext cx="5257800" cy="16256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spcBef>
                <a:spcPts val="3600"/>
              </a:spcBef>
              <a:buClr>
                <a:srgbClr val="FFFFFF"/>
              </a:buClr>
              <a:buFont typeface="Chalkboard"/>
              <a:defRPr sz="1800">
                <a:solidFill>
                  <a:srgbClr val="000000"/>
                </a:solidFill>
                <a:uFillTx/>
              </a:defRPr>
            </a:pPr>
            <a:r>
              <a:rPr sz="3200">
                <a:solidFill>
                  <a:srgbClr val="FFFFFF"/>
                </a:solidFill>
                <a:uFill>
                  <a:solidFill>
                    <a:srgbClr val="FFFFFF"/>
                  </a:solidFill>
                </a:uFill>
              </a:rPr>
              <a:t>John 19:23 says: “When the soldiers had crucified Jesus, </a:t>
            </a:r>
            <a:r>
              <a:rPr sz="3200" b="1">
                <a:solidFill>
                  <a:srgbClr val="F5EC00"/>
                </a:solidFill>
                <a:uFill>
                  <a:solidFill>
                    <a:srgbClr val="F5EC00"/>
                  </a:solidFill>
                </a:uFill>
              </a:rPr>
              <a:t>they took his clothes</a:t>
            </a:r>
            <a:r>
              <a:rPr sz="3200">
                <a:solidFill>
                  <a:srgbClr val="FFFFFF"/>
                </a:solidFill>
                <a:uFill>
                  <a:solidFill>
                    <a:srgbClr val="FFFFFF"/>
                  </a:solidFill>
                </a:uFill>
              </a:rPr>
              <a:t> ...”</a:t>
            </a:r>
          </a:p>
        </p:txBody>
      </p:sp>
      <p:sp>
        <p:nvSpPr>
          <p:cNvPr id="294" name="Shape 294"/>
          <p:cNvSpPr/>
          <p:nvPr/>
        </p:nvSpPr>
        <p:spPr>
          <a:xfrm>
            <a:off x="4903279" y="8531586"/>
            <a:ext cx="7816279" cy="67872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Roman graffito, 2nd-3rd century</a:t>
            </a:r>
          </a:p>
        </p:txBody>
      </p:sp>
    </p:spTree>
  </p:cSld>
  <p:clrMapOvr>
    <a:masterClrMapping/>
  </p:clrMapOvr>
  <p:transition xmlns:p14="http://schemas.microsoft.com/office/powerpoint/2010/mai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p:cNvSpPr>
          <p:nvPr>
            <p:ph type="title"/>
          </p:nvPr>
        </p:nvSpPr>
        <p:spPr>
          <a:xfrm>
            <a:off x="1270000" y="-50800"/>
            <a:ext cx="10464800" cy="2540000"/>
          </a:xfrm>
          <a:prstGeom prst="rect">
            <a:avLst/>
          </a:prstGeom>
        </p:spPr>
        <p:txBody>
          <a:bodyPr/>
          <a:lstStyle>
            <a:lvl1pPr>
              <a:defRPr sz="4800" b="1"/>
            </a:lvl1pPr>
          </a:lstStyle>
          <a:p>
            <a:pPr lvl="0">
              <a:defRPr sz="1800" b="0">
                <a:solidFill>
                  <a:srgbClr val="000000"/>
                </a:solidFill>
                <a:uFillTx/>
              </a:defRPr>
            </a:pPr>
            <a:r>
              <a:rPr lang="en-US" sz="4800" b="1" dirty="0" err="1" smtClean="0">
                <a:solidFill>
                  <a:srgbClr val="FFFFFF"/>
                </a:solidFill>
                <a:uFill>
                  <a:solidFill>
                    <a:srgbClr val="FFFFFF"/>
                  </a:solidFill>
                </a:uFill>
              </a:rPr>
              <a:t>Amuleta</a:t>
            </a:r>
            <a:r>
              <a:rPr lang="en-US" sz="4800" b="1" dirty="0" smtClean="0">
                <a:solidFill>
                  <a:srgbClr val="FFFFFF"/>
                </a:solidFill>
                <a:uFill>
                  <a:solidFill>
                    <a:srgbClr val="FFFFFF"/>
                  </a:solidFill>
                </a:uFill>
              </a:rPr>
              <a:t> </a:t>
            </a:r>
            <a:r>
              <a:rPr lang="en-US" sz="4800" b="1" dirty="0" err="1" smtClean="0">
                <a:solidFill>
                  <a:srgbClr val="FFFFFF"/>
                </a:solidFill>
                <a:uFill>
                  <a:solidFill>
                    <a:srgbClr val="FFFFFF"/>
                  </a:solidFill>
                </a:uFill>
              </a:rPr>
              <a:t>siria</a:t>
            </a:r>
            <a:r>
              <a:rPr sz="4800" b="1" dirty="0" smtClean="0">
                <a:solidFill>
                  <a:srgbClr val="FFFFFF"/>
                </a:solidFill>
                <a:uFill>
                  <a:solidFill>
                    <a:srgbClr val="FFFFFF"/>
                  </a:solidFill>
                </a:uFill>
              </a:rPr>
              <a:t>, 2nd</a:t>
            </a:r>
            <a:r>
              <a:rPr lang="en-US" sz="4800" b="1" dirty="0" smtClean="0">
                <a:solidFill>
                  <a:srgbClr val="FFFFFF"/>
                </a:solidFill>
                <a:uFill>
                  <a:solidFill>
                    <a:srgbClr val="FFFFFF"/>
                  </a:solidFill>
                </a:uFill>
              </a:rPr>
              <a:t>o</a:t>
            </a:r>
            <a:r>
              <a:rPr sz="4800" b="1" dirty="0" smtClean="0">
                <a:solidFill>
                  <a:srgbClr val="FFFFFF"/>
                </a:solidFill>
                <a:uFill>
                  <a:solidFill>
                    <a:srgbClr val="FFFFFF"/>
                  </a:solidFill>
                </a:uFill>
              </a:rPr>
              <a:t>-3r </a:t>
            </a:r>
            <a:r>
              <a:rPr lang="en-US" sz="4800" b="1" dirty="0" err="1" smtClean="0">
                <a:solidFill>
                  <a:srgbClr val="FFFFFF"/>
                </a:solidFill>
                <a:uFill>
                  <a:solidFill>
                    <a:srgbClr val="FFFFFF"/>
                  </a:solidFill>
                </a:uFill>
              </a:rPr>
              <a:t>siglo</a:t>
            </a:r>
            <a:endParaRPr sz="4800" b="1" dirty="0">
              <a:solidFill>
                <a:srgbClr val="FFFFFF"/>
              </a:solidFill>
              <a:uFill>
                <a:solidFill>
                  <a:srgbClr val="FFFFFF"/>
                </a:solidFill>
              </a:uFill>
            </a:endParaRPr>
          </a:p>
        </p:txBody>
      </p:sp>
      <p:sp>
        <p:nvSpPr>
          <p:cNvPr id="299" name="Shape 299"/>
          <p:cNvSpPr>
            <a:spLocks noGrp="1"/>
          </p:cNvSpPr>
          <p:nvPr>
            <p:ph type="body" idx="1"/>
          </p:nvPr>
        </p:nvSpPr>
        <p:spPr>
          <a:xfrm>
            <a:off x="1270000" y="2489200"/>
            <a:ext cx="5105400" cy="6515100"/>
          </a:xfrm>
          <a:prstGeom prst="rect">
            <a:avLst/>
          </a:prstGeom>
        </p:spPr>
        <p:txBody>
          <a:bodyPr/>
          <a:lstStyle/>
          <a:p>
            <a:pPr marL="863600" lvl="0">
              <a:buClr>
                <a:srgbClr val="FFFFFF"/>
              </a:buClr>
              <a:buSzPct val="42900"/>
              <a:buFont typeface="Chalkboard"/>
              <a:buBlip>
                <a:blip r:embed="rId3"/>
              </a:buBlip>
              <a:defRPr sz="1800">
                <a:solidFill>
                  <a:srgbClr val="000000"/>
                </a:solidFill>
                <a:uFillTx/>
              </a:defRPr>
            </a:pPr>
            <a:r>
              <a:rPr lang="en-US" sz="3200" dirty="0" smtClean="0">
                <a:solidFill>
                  <a:srgbClr val="FFFFFF"/>
                </a:solidFill>
                <a:uFill>
                  <a:solidFill>
                    <a:srgbClr val="FFFFFF"/>
                  </a:solidFill>
                </a:uFill>
              </a:rPr>
              <a:t>La </a:t>
            </a:r>
            <a:r>
              <a:rPr lang="en-US" sz="3200" dirty="0" err="1" smtClean="0">
                <a:solidFill>
                  <a:srgbClr val="FFFFFF"/>
                </a:solidFill>
                <a:uFill>
                  <a:solidFill>
                    <a:srgbClr val="FFFFFF"/>
                  </a:solidFill>
                </a:uFill>
              </a:rPr>
              <a:t>deidad</a:t>
            </a:r>
            <a:r>
              <a:rPr lang="en-US" sz="3200" dirty="0" smtClean="0">
                <a:solidFill>
                  <a:srgbClr val="FFFFFF"/>
                </a:solidFill>
                <a:uFill>
                  <a:solidFill>
                    <a:srgbClr val="FFFFFF"/>
                  </a:solidFill>
                </a:uFill>
              </a:rPr>
              <a:t> con </a:t>
            </a:r>
            <a:r>
              <a:rPr lang="en-US" sz="3200" dirty="0" err="1" smtClean="0">
                <a:solidFill>
                  <a:srgbClr val="FFFFFF"/>
                </a:solidFill>
                <a:uFill>
                  <a:solidFill>
                    <a:srgbClr val="FFFFFF"/>
                  </a:solidFill>
                </a:uFill>
              </a:rPr>
              <a:t>frequencia</a:t>
            </a:r>
            <a:r>
              <a:rPr lang="en-US" sz="3200" dirty="0" smtClean="0">
                <a:solidFill>
                  <a:srgbClr val="FFFFFF"/>
                </a:solidFill>
                <a:uFill>
                  <a:solidFill>
                    <a:srgbClr val="FFFFFF"/>
                  </a:solidFill>
                </a:uFill>
              </a:rPr>
              <a:t> se </a:t>
            </a:r>
            <a:r>
              <a:rPr lang="en-US" sz="3200" dirty="0" err="1" smtClean="0">
                <a:solidFill>
                  <a:srgbClr val="FFFFFF"/>
                </a:solidFill>
                <a:uFill>
                  <a:solidFill>
                    <a:srgbClr val="FFFFFF"/>
                  </a:solidFill>
                </a:uFill>
              </a:rPr>
              <a:t>figura</a:t>
            </a:r>
            <a:r>
              <a:rPr lang="en-US" sz="3200" dirty="0" smtClean="0">
                <a:solidFill>
                  <a:srgbClr val="FFFFFF"/>
                </a:solidFill>
                <a:uFill>
                  <a:solidFill>
                    <a:srgbClr val="FFFFFF"/>
                  </a:solidFill>
                </a:uFill>
              </a:rPr>
              <a:t> </a:t>
            </a:r>
            <a:r>
              <a:rPr lang="en-US" sz="3200" dirty="0" err="1" smtClean="0">
                <a:solidFill>
                  <a:srgbClr val="FFFFFF"/>
                </a:solidFill>
                <a:uFill>
                  <a:solidFill>
                    <a:srgbClr val="FFFFFF"/>
                  </a:solidFill>
                </a:uFill>
              </a:rPr>
              <a:t>desnuda</a:t>
            </a:r>
            <a:endParaRPr sz="3200" dirty="0">
              <a:solidFill>
                <a:srgbClr val="FFFFFF"/>
              </a:solidFill>
              <a:uFill>
                <a:solidFill>
                  <a:srgbClr val="FFFFFF"/>
                </a:solidFill>
              </a:uFill>
            </a:endParaRPr>
          </a:p>
          <a:p>
            <a:pPr marL="863600" lvl="0">
              <a:buClr>
                <a:srgbClr val="FFFFFF"/>
              </a:buClr>
              <a:buSzPct val="42900"/>
              <a:buFont typeface="Chalkboard"/>
              <a:buBlip>
                <a:blip r:embed="rId3"/>
              </a:buBlip>
              <a:defRPr sz="1800">
                <a:solidFill>
                  <a:srgbClr val="000000"/>
                </a:solidFill>
                <a:uFillTx/>
              </a:defRPr>
            </a:pPr>
            <a:r>
              <a:rPr lang="en-US" sz="3200" dirty="0" smtClean="0">
                <a:solidFill>
                  <a:srgbClr val="FFFFFF"/>
                </a:solidFill>
                <a:uFill>
                  <a:solidFill>
                    <a:srgbClr val="FFFFFF"/>
                  </a:solidFill>
                </a:uFill>
              </a:rPr>
              <a:t>La </a:t>
            </a:r>
            <a:r>
              <a:rPr lang="en-US" sz="3200" dirty="0" err="1" smtClean="0">
                <a:solidFill>
                  <a:srgbClr val="FFFFFF"/>
                </a:solidFill>
                <a:uFill>
                  <a:solidFill>
                    <a:srgbClr val="FFFFFF"/>
                  </a:solidFill>
                </a:uFill>
              </a:rPr>
              <a:t>desnudés</a:t>
            </a:r>
            <a:r>
              <a:rPr lang="en-US" sz="3200" dirty="0" smtClean="0">
                <a:solidFill>
                  <a:srgbClr val="FFFFFF"/>
                </a:solidFill>
                <a:uFill>
                  <a:solidFill>
                    <a:srgbClr val="FFFFFF"/>
                  </a:solidFill>
                </a:uFill>
              </a:rPr>
              <a:t> </a:t>
            </a:r>
            <a:r>
              <a:rPr lang="en-US" sz="3200" dirty="0" err="1" smtClean="0">
                <a:solidFill>
                  <a:srgbClr val="FFFFFF"/>
                </a:solidFill>
                <a:uFill>
                  <a:solidFill>
                    <a:srgbClr val="FFFFFF"/>
                  </a:solidFill>
                </a:uFill>
              </a:rPr>
              <a:t>podía</a:t>
            </a:r>
            <a:r>
              <a:rPr lang="en-US" sz="3200" dirty="0" smtClean="0">
                <a:solidFill>
                  <a:srgbClr val="FFFFFF"/>
                </a:solidFill>
                <a:uFill>
                  <a:solidFill>
                    <a:srgbClr val="FFFFFF"/>
                  </a:solidFill>
                </a:uFill>
              </a:rPr>
              <a:t> </a:t>
            </a:r>
            <a:r>
              <a:rPr lang="en-US" sz="3200" dirty="0" err="1" smtClean="0">
                <a:solidFill>
                  <a:srgbClr val="FFFFFF"/>
                </a:solidFill>
                <a:uFill>
                  <a:solidFill>
                    <a:srgbClr val="FFFFFF"/>
                  </a:solidFill>
                </a:uFill>
              </a:rPr>
              <a:t>ser</a:t>
            </a:r>
            <a:r>
              <a:rPr lang="en-US" sz="3200" dirty="0" smtClean="0">
                <a:solidFill>
                  <a:srgbClr val="FFFFFF"/>
                </a:solidFill>
                <a:uFill>
                  <a:solidFill>
                    <a:srgbClr val="FFFFFF"/>
                  </a:solidFill>
                </a:uFill>
              </a:rPr>
              <a:t> </a:t>
            </a:r>
            <a:r>
              <a:rPr lang="en-US" sz="3200" dirty="0" err="1" smtClean="0">
                <a:solidFill>
                  <a:srgbClr val="FFFFFF"/>
                </a:solidFill>
                <a:uFill>
                  <a:solidFill>
                    <a:srgbClr val="FFFFFF"/>
                  </a:solidFill>
                </a:uFill>
              </a:rPr>
              <a:t>simbolo</a:t>
            </a:r>
            <a:r>
              <a:rPr lang="en-US" sz="3200" dirty="0" smtClean="0">
                <a:solidFill>
                  <a:srgbClr val="FFFFFF"/>
                </a:solidFill>
                <a:uFill>
                  <a:solidFill>
                    <a:srgbClr val="FFFFFF"/>
                  </a:solidFill>
                </a:uFill>
              </a:rPr>
              <a:t> de </a:t>
            </a:r>
            <a:r>
              <a:rPr lang="en-US" sz="3200" dirty="0" err="1" smtClean="0">
                <a:solidFill>
                  <a:srgbClr val="FFFFFF"/>
                </a:solidFill>
                <a:uFill>
                  <a:solidFill>
                    <a:srgbClr val="FFFFFF"/>
                  </a:solidFill>
                </a:uFill>
              </a:rPr>
              <a:t>vergüenza</a:t>
            </a:r>
            <a:r>
              <a:rPr lang="en-US" sz="3200" dirty="0" smtClean="0">
                <a:solidFill>
                  <a:srgbClr val="FFFFFF"/>
                </a:solidFill>
                <a:uFill>
                  <a:solidFill>
                    <a:srgbClr val="FFFFFF"/>
                  </a:solidFill>
                </a:uFill>
              </a:rPr>
              <a:t> y </a:t>
            </a:r>
            <a:r>
              <a:rPr lang="en-US" sz="3200" dirty="0" err="1" smtClean="0">
                <a:solidFill>
                  <a:srgbClr val="FFFFFF"/>
                </a:solidFill>
                <a:uFill>
                  <a:solidFill>
                    <a:srgbClr val="FFFFFF"/>
                  </a:solidFill>
                </a:uFill>
              </a:rPr>
              <a:t>desgracia</a:t>
            </a:r>
            <a:endParaRPr sz="3200" dirty="0">
              <a:solidFill>
                <a:srgbClr val="FFFFFF"/>
              </a:solidFill>
              <a:uFill>
                <a:solidFill>
                  <a:srgbClr val="FFFFFF"/>
                </a:solidFill>
              </a:uFill>
            </a:endParaRPr>
          </a:p>
          <a:p>
            <a:pPr marL="863600" lvl="0">
              <a:buClr>
                <a:srgbClr val="FFFFFF"/>
              </a:buClr>
              <a:buSzPct val="42900"/>
              <a:buFont typeface="Chalkboard"/>
              <a:buBlip>
                <a:blip r:embed="rId3"/>
              </a:buBlip>
              <a:defRPr sz="1800">
                <a:solidFill>
                  <a:srgbClr val="000000"/>
                </a:solidFill>
                <a:uFillTx/>
              </a:defRPr>
            </a:pPr>
            <a:r>
              <a:rPr lang="en-US" sz="3200" dirty="0" err="1" smtClean="0">
                <a:solidFill>
                  <a:srgbClr val="FFFFFF"/>
                </a:solidFill>
                <a:uFill>
                  <a:solidFill>
                    <a:srgbClr val="FFFFFF"/>
                  </a:solidFill>
                </a:uFill>
              </a:rPr>
              <a:t>Pero</a:t>
            </a:r>
            <a:r>
              <a:rPr lang="en-US" sz="3200" dirty="0" smtClean="0">
                <a:solidFill>
                  <a:srgbClr val="FFFFFF"/>
                </a:solidFill>
                <a:uFill>
                  <a:solidFill>
                    <a:srgbClr val="FFFFFF"/>
                  </a:solidFill>
                </a:uFill>
              </a:rPr>
              <a:t> </a:t>
            </a:r>
            <a:r>
              <a:rPr lang="en-US" sz="3200" dirty="0" err="1" smtClean="0">
                <a:solidFill>
                  <a:srgbClr val="FFFFFF"/>
                </a:solidFill>
                <a:uFill>
                  <a:solidFill>
                    <a:srgbClr val="FFFFFF"/>
                  </a:solidFill>
                </a:uFill>
              </a:rPr>
              <a:t>también</a:t>
            </a:r>
            <a:r>
              <a:rPr lang="en-US" sz="3200" dirty="0" smtClean="0">
                <a:solidFill>
                  <a:srgbClr val="FFFFFF"/>
                </a:solidFill>
                <a:uFill>
                  <a:solidFill>
                    <a:srgbClr val="FFFFFF"/>
                  </a:solidFill>
                </a:uFill>
              </a:rPr>
              <a:t> de </a:t>
            </a:r>
            <a:r>
              <a:rPr lang="en-US" sz="3200" dirty="0" err="1" smtClean="0">
                <a:solidFill>
                  <a:srgbClr val="FFFFFF"/>
                </a:solidFill>
                <a:uFill>
                  <a:solidFill>
                    <a:srgbClr val="FFFFFF"/>
                  </a:solidFill>
                </a:uFill>
              </a:rPr>
              <a:t>poder</a:t>
            </a:r>
            <a:r>
              <a:rPr lang="en-US" sz="3200" dirty="0" smtClean="0">
                <a:solidFill>
                  <a:srgbClr val="FFFFFF"/>
                </a:solidFill>
                <a:uFill>
                  <a:solidFill>
                    <a:srgbClr val="FFFFFF"/>
                  </a:solidFill>
                </a:uFill>
              </a:rPr>
              <a:t> e </a:t>
            </a:r>
            <a:r>
              <a:rPr lang="en-US" sz="3200" dirty="0" err="1" smtClean="0">
                <a:solidFill>
                  <a:srgbClr val="FFFFFF"/>
                </a:solidFill>
                <a:uFill>
                  <a:solidFill>
                    <a:srgbClr val="FFFFFF"/>
                  </a:solidFill>
                </a:uFill>
              </a:rPr>
              <a:t>importancia</a:t>
            </a:r>
            <a:endParaRPr sz="3200" dirty="0">
              <a:solidFill>
                <a:srgbClr val="FFFFFF"/>
              </a:solidFill>
              <a:uFill>
                <a:solidFill>
                  <a:srgbClr val="FFFFFF"/>
                </a:solidFill>
              </a:uFill>
            </a:endParaRPr>
          </a:p>
        </p:txBody>
      </p:sp>
      <p:pic>
        <p:nvPicPr>
          <p:cNvPr id="300" name="image.jpg"/>
          <p:cNvPicPr/>
          <p:nvPr/>
        </p:nvPicPr>
        <p:blipFill>
          <a:blip r:embed="rId4">
            <a:extLst/>
          </a:blip>
          <a:stretch>
            <a:fillRect/>
          </a:stretch>
        </p:blipFill>
        <p:spPr>
          <a:xfrm>
            <a:off x="6807200" y="3124200"/>
            <a:ext cx="4483100" cy="5068888"/>
          </a:xfrm>
          <a:prstGeom prst="rect">
            <a:avLst/>
          </a:prstGeom>
          <a:ln w="12700">
            <a:miter lim="400000"/>
          </a:ln>
        </p:spPr>
      </p:pic>
    </p:spTree>
  </p:cSld>
  <p:clrMapOvr>
    <a:masterClrMapping/>
  </p:clrMapOvr>
  <p:transition xmlns:p14="http://schemas.microsoft.com/office/powerpoint/2010/mai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Shape 304"/>
          <p:cNvSpPr>
            <a:spLocks noGrp="1"/>
          </p:cNvSpPr>
          <p:nvPr>
            <p:ph type="title"/>
          </p:nvPr>
        </p:nvSpPr>
        <p:spPr>
          <a:xfrm>
            <a:off x="1270000" y="70489"/>
            <a:ext cx="10464800" cy="2132322"/>
          </a:xfrm>
          <a:prstGeom prst="rect">
            <a:avLst/>
          </a:prstGeom>
        </p:spPr>
        <p:txBody>
          <a:bodyPr/>
          <a:lstStyle>
            <a:lvl1pPr>
              <a:defRPr sz="6400">
                <a:solidFill>
                  <a:srgbClr val="FFEB15"/>
                </a:solidFill>
                <a:uFill>
                  <a:solidFill>
                    <a:srgbClr val="FFEB15"/>
                  </a:solidFill>
                </a:uFill>
              </a:defRPr>
            </a:lvl1pPr>
          </a:lstStyle>
          <a:p>
            <a:pPr lvl="0">
              <a:defRPr sz="1800">
                <a:solidFill>
                  <a:srgbClr val="000000"/>
                </a:solidFill>
                <a:uFillTx/>
              </a:defRPr>
            </a:pPr>
            <a:r>
              <a:rPr lang="en-US" sz="6400" dirty="0" smtClean="0">
                <a:solidFill>
                  <a:srgbClr val="FFEB15"/>
                </a:solidFill>
                <a:uFill>
                  <a:solidFill>
                    <a:srgbClr val="FFEB15"/>
                  </a:solidFill>
                </a:uFill>
              </a:rPr>
              <a:t>San </a:t>
            </a:r>
            <a:r>
              <a:rPr sz="6400" dirty="0" err="1" smtClean="0">
                <a:solidFill>
                  <a:srgbClr val="FFEB15"/>
                </a:solidFill>
                <a:uFill>
                  <a:solidFill>
                    <a:srgbClr val="FFEB15"/>
                  </a:solidFill>
                </a:uFill>
              </a:rPr>
              <a:t>Mileto</a:t>
            </a:r>
            <a:r>
              <a:rPr sz="6400" dirty="0" smtClean="0">
                <a:solidFill>
                  <a:srgbClr val="FFEB15"/>
                </a:solidFill>
                <a:uFill>
                  <a:solidFill>
                    <a:srgbClr val="FFEB15"/>
                  </a:solidFill>
                </a:uFill>
              </a:rPr>
              <a:t> </a:t>
            </a:r>
            <a:r>
              <a:rPr lang="en-US" sz="6400" dirty="0" smtClean="0">
                <a:solidFill>
                  <a:srgbClr val="FFEB15"/>
                </a:solidFill>
                <a:uFill>
                  <a:solidFill>
                    <a:srgbClr val="FFEB15"/>
                  </a:solidFill>
                </a:uFill>
              </a:rPr>
              <a:t>de</a:t>
            </a:r>
            <a:r>
              <a:rPr sz="6400" dirty="0" smtClean="0">
                <a:solidFill>
                  <a:srgbClr val="FFEB15"/>
                </a:solidFill>
                <a:uFill>
                  <a:solidFill>
                    <a:srgbClr val="FFEB15"/>
                  </a:solidFill>
                </a:uFill>
              </a:rPr>
              <a:t> </a:t>
            </a:r>
            <a:r>
              <a:rPr sz="6400" dirty="0">
                <a:solidFill>
                  <a:srgbClr val="FFEB15"/>
                </a:solidFill>
                <a:uFill>
                  <a:solidFill>
                    <a:srgbClr val="FFEB15"/>
                  </a:solidFill>
                </a:uFill>
              </a:rPr>
              <a:t>Sardis, 180 </a:t>
            </a:r>
            <a:r>
              <a:rPr lang="en-US" sz="6400" dirty="0" err="1" smtClean="0">
                <a:solidFill>
                  <a:srgbClr val="FFEB15"/>
                </a:solidFill>
                <a:uFill>
                  <a:solidFill>
                    <a:srgbClr val="FFEB15"/>
                  </a:solidFill>
                </a:uFill>
              </a:rPr>
              <a:t>dC</a:t>
            </a:r>
            <a:endParaRPr sz="6400" dirty="0">
              <a:solidFill>
                <a:srgbClr val="FFEB15"/>
              </a:solidFill>
              <a:uFill>
                <a:solidFill>
                  <a:srgbClr val="FFEB15"/>
                </a:solidFill>
              </a:uFill>
            </a:endParaRPr>
          </a:p>
        </p:txBody>
      </p:sp>
      <p:sp>
        <p:nvSpPr>
          <p:cNvPr id="305" name="Shape 305"/>
          <p:cNvSpPr/>
          <p:nvPr/>
        </p:nvSpPr>
        <p:spPr>
          <a:xfrm>
            <a:off x="6680200" y="2557662"/>
            <a:ext cx="6337300" cy="553997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spcBef>
                <a:spcPts val="3600"/>
              </a:spcBef>
              <a:buClr>
                <a:srgbClr val="FFFFFF"/>
              </a:buClr>
              <a:buFont typeface="Chalkboard"/>
              <a:defRPr sz="1800">
                <a:solidFill>
                  <a:srgbClr val="000000"/>
                </a:solidFill>
                <a:uFillTx/>
              </a:defRPr>
            </a:pPr>
            <a:r>
              <a:rPr lang="es-ES" sz="3000" dirty="0" smtClean="0">
                <a:solidFill>
                  <a:schemeClr val="tx1"/>
                </a:solidFill>
              </a:rPr>
              <a:t>¡O asesinato </a:t>
            </a:r>
            <a:r>
              <a:rPr lang="es-ES" sz="3000" dirty="0">
                <a:solidFill>
                  <a:schemeClr val="tx1"/>
                </a:solidFill>
              </a:rPr>
              <a:t>espantoso! </a:t>
            </a:r>
            <a:r>
              <a:rPr lang="es-ES" sz="3000" dirty="0" smtClean="0">
                <a:solidFill>
                  <a:schemeClr val="tx1"/>
                </a:solidFill>
              </a:rPr>
              <a:t>¡O </a:t>
            </a:r>
            <a:r>
              <a:rPr lang="es-ES" sz="3000" dirty="0">
                <a:solidFill>
                  <a:schemeClr val="tx1"/>
                </a:solidFill>
              </a:rPr>
              <a:t>inaudita injusticia! El Señor está desfigurado y no se </a:t>
            </a:r>
            <a:r>
              <a:rPr lang="es-ES" sz="3000" dirty="0" smtClean="0">
                <a:solidFill>
                  <a:schemeClr val="tx1"/>
                </a:solidFill>
              </a:rPr>
              <a:t>le considera digno </a:t>
            </a:r>
            <a:r>
              <a:rPr lang="es-ES" sz="3000" dirty="0">
                <a:solidFill>
                  <a:schemeClr val="tx1"/>
                </a:solidFill>
              </a:rPr>
              <a:t>de un manto para su cuerpo desnudo, por lo que </a:t>
            </a:r>
            <a:r>
              <a:rPr lang="es-ES" sz="3000" dirty="0" smtClean="0">
                <a:solidFill>
                  <a:schemeClr val="tx1"/>
                </a:solidFill>
              </a:rPr>
              <a:t>podría no verse </a:t>
            </a:r>
            <a:r>
              <a:rPr lang="es-ES" sz="3000" dirty="0">
                <a:solidFill>
                  <a:schemeClr val="tx1"/>
                </a:solidFill>
              </a:rPr>
              <a:t>expuesto. Por esta razón, las estrellas se volvieron y huyeron, y </a:t>
            </a:r>
            <a:r>
              <a:rPr lang="es-ES" sz="3000" dirty="0" smtClean="0">
                <a:solidFill>
                  <a:schemeClr val="tx1"/>
                </a:solidFill>
              </a:rPr>
              <a:t>el día se oscureció mucho, </a:t>
            </a:r>
            <a:r>
              <a:rPr lang="es-ES" sz="3000" dirty="0">
                <a:solidFill>
                  <a:schemeClr val="tx1"/>
                </a:solidFill>
              </a:rPr>
              <a:t>con el fin de ocultar la persona desnuda </a:t>
            </a:r>
            <a:r>
              <a:rPr lang="es-ES" sz="3000" dirty="0" smtClean="0">
                <a:solidFill>
                  <a:schemeClr val="tx1"/>
                </a:solidFill>
              </a:rPr>
              <a:t>colgada </a:t>
            </a:r>
            <a:r>
              <a:rPr lang="es-ES" sz="3000" dirty="0">
                <a:solidFill>
                  <a:schemeClr val="tx1"/>
                </a:solidFill>
              </a:rPr>
              <a:t>en el árbol, no oscureciendo el cuerpo del Señor, </a:t>
            </a:r>
            <a:r>
              <a:rPr lang="es-ES" sz="3000" dirty="0" smtClean="0">
                <a:solidFill>
                  <a:schemeClr val="tx1"/>
                </a:solidFill>
              </a:rPr>
              <a:t>sino los </a:t>
            </a:r>
            <a:r>
              <a:rPr lang="es-ES" sz="3000" dirty="0">
                <a:solidFill>
                  <a:schemeClr val="tx1"/>
                </a:solidFill>
              </a:rPr>
              <a:t>ojos de los hombres.</a:t>
            </a:r>
            <a:endParaRPr sz="3000" dirty="0">
              <a:solidFill>
                <a:schemeClr val="tx1"/>
              </a:solidFill>
              <a:uFill>
                <a:solidFill>
                  <a:srgbClr val="FFFFFF"/>
                </a:solidFill>
              </a:uFill>
            </a:endParaRPr>
          </a:p>
        </p:txBody>
      </p:sp>
      <p:pic>
        <p:nvPicPr>
          <p:cNvPr id="306" name="image.png"/>
          <p:cNvPicPr/>
          <p:nvPr/>
        </p:nvPicPr>
        <p:blipFill>
          <a:blip r:embed="rId2">
            <a:extLst/>
          </a:blip>
          <a:stretch>
            <a:fillRect/>
          </a:stretch>
        </p:blipFill>
        <p:spPr>
          <a:xfrm>
            <a:off x="402184" y="2590800"/>
            <a:ext cx="5207212" cy="5157041"/>
          </a:xfrm>
          <a:prstGeom prst="rect">
            <a:avLst/>
          </a:prstGeom>
          <a:ln w="12700">
            <a:miter lim="400000"/>
          </a:ln>
        </p:spPr>
      </p:pic>
    </p:spTree>
  </p:cSld>
  <p:clrMapOvr>
    <a:masterClrMapping/>
  </p:clrMapOvr>
  <p:transition xmlns:p14="http://schemas.microsoft.com/office/powerpoint/2010/mai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p:nvPr/>
        </p:nvSpPr>
        <p:spPr>
          <a:xfrm>
            <a:off x="7982802" y="2163304"/>
            <a:ext cx="4417442" cy="4985981"/>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marL="0" marR="0" algn="ctr">
              <a:buClr>
                <a:srgbClr val="FFFFFF"/>
              </a:buClr>
              <a:buFont typeface="Chalkboard"/>
              <a:defRPr sz="4200"/>
            </a:lvl1pPr>
          </a:lstStyle>
          <a:p>
            <a:pPr marL="40639" marR="40639" indent="0" algn="l" defTabSz="914400" rtl="0" fontAlgn="auto" latinLnBrk="1" hangingPunct="0">
              <a:lnSpc>
                <a:spcPct val="100000"/>
              </a:lnSpc>
              <a:spcBef>
                <a:spcPts val="0"/>
              </a:spcBef>
              <a:spcAft>
                <a:spcPts val="0"/>
              </a:spcAft>
              <a:buClrTx/>
              <a:buSzTx/>
              <a:buFontTx/>
              <a:buNone/>
              <a:tabLst/>
            </a:pPr>
            <a:r>
              <a:rPr lang="es-ES_tradnl" sz="3600" dirty="0"/>
              <a:t>En la cruz </a:t>
            </a:r>
            <a:r>
              <a:rPr lang="es-ES_tradnl" sz="3600" dirty="0" smtClean="0"/>
              <a:t>el se </a:t>
            </a:r>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smtClean="0"/>
              <a:t>despojó a si mismo, y de esta manera </a:t>
            </a:r>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err="1" smtClean="0"/>
              <a:t>triumfó</a:t>
            </a:r>
            <a:r>
              <a:rPr lang="es-ES_tradnl" sz="3600" dirty="0" smtClean="0"/>
              <a:t> </a:t>
            </a:r>
            <a:r>
              <a:rPr lang="es-ES_tradnl" sz="3600" dirty="0"/>
              <a:t>sobe los </a:t>
            </a:r>
            <a:endParaRPr lang="es-ES_tradnl" sz="3600" dirty="0" smtClean="0"/>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err="1" smtClean="0"/>
              <a:t>gobernanantes</a:t>
            </a:r>
            <a:r>
              <a:rPr lang="es-ES_tradnl" sz="3600" dirty="0" smtClean="0"/>
              <a:t> </a:t>
            </a:r>
            <a:r>
              <a:rPr lang="es-ES_tradnl" sz="3600" dirty="0"/>
              <a:t>y </a:t>
            </a:r>
            <a:endParaRPr lang="es-ES_tradnl" sz="3600" dirty="0" smtClean="0"/>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smtClean="0"/>
              <a:t>autoridades. </a:t>
            </a:r>
            <a:r>
              <a:rPr lang="es-ES_tradnl" sz="3600" dirty="0"/>
              <a:t>Y los </a:t>
            </a:r>
            <a:endParaRPr lang="es-ES_tradnl" sz="3600" dirty="0" smtClean="0"/>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a:t>l</a:t>
            </a:r>
            <a:r>
              <a:rPr lang="es-ES_tradnl" sz="3600" dirty="0" smtClean="0"/>
              <a:t>levó prisioneros </a:t>
            </a:r>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smtClean="0"/>
              <a:t>para </a:t>
            </a:r>
            <a:r>
              <a:rPr lang="es-ES_tradnl" sz="3600" dirty="0"/>
              <a:t>que los viera </a:t>
            </a:r>
            <a:endParaRPr lang="es-ES_tradnl" sz="3600" dirty="0" smtClean="0"/>
          </a:p>
          <a:p>
            <a:pPr marL="40639" marR="40639" indent="0" algn="l" defTabSz="914400" rtl="0" fontAlgn="auto" latinLnBrk="1" hangingPunct="0">
              <a:lnSpc>
                <a:spcPct val="100000"/>
              </a:lnSpc>
              <a:spcBef>
                <a:spcPts val="0"/>
              </a:spcBef>
              <a:spcAft>
                <a:spcPts val="0"/>
              </a:spcAft>
              <a:buClrTx/>
              <a:buSzTx/>
              <a:buFontTx/>
              <a:buNone/>
              <a:tabLst/>
            </a:pPr>
            <a:r>
              <a:rPr lang="es-ES_tradnl" sz="3600" dirty="0" smtClean="0"/>
              <a:t>todo </a:t>
            </a:r>
            <a:r>
              <a:rPr lang="es-ES_tradnl" sz="3600" dirty="0"/>
              <a:t>el mundo.</a:t>
            </a:r>
          </a:p>
        </p:txBody>
      </p:sp>
      <p:pic>
        <p:nvPicPr>
          <p:cNvPr id="309" name="image.png"/>
          <p:cNvPicPr/>
          <p:nvPr/>
        </p:nvPicPr>
        <p:blipFill>
          <a:blip r:embed="rId3">
            <a:extLst/>
          </a:blip>
          <a:stretch>
            <a:fillRect/>
          </a:stretch>
        </p:blipFill>
        <p:spPr>
          <a:xfrm>
            <a:off x="850900" y="2057400"/>
            <a:ext cx="5740954" cy="3989782"/>
          </a:xfrm>
          <a:prstGeom prst="rect">
            <a:avLst/>
          </a:prstGeom>
          <a:ln w="12700">
            <a:miter lim="400000"/>
          </a:ln>
        </p:spPr>
      </p:pic>
      <p:sp>
        <p:nvSpPr>
          <p:cNvPr id="310" name="Shape 310"/>
          <p:cNvSpPr/>
          <p:nvPr/>
        </p:nvSpPr>
        <p:spPr>
          <a:xfrm>
            <a:off x="3820853" y="253038"/>
            <a:ext cx="5358332" cy="10306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marL="0" marR="0" algn="ctr">
              <a:buClr>
                <a:srgbClr val="FFFFFF"/>
              </a:buClr>
              <a:buFont typeface="Chalkboard"/>
              <a:defRPr sz="6400"/>
            </a:lvl1pPr>
          </a:lstStyle>
          <a:p>
            <a:pPr lvl="0">
              <a:defRPr sz="1800">
                <a:solidFill>
                  <a:srgbClr val="000000"/>
                </a:solidFill>
                <a:uFillTx/>
              </a:defRPr>
            </a:pPr>
            <a:r>
              <a:rPr sz="6400">
                <a:solidFill>
                  <a:srgbClr val="FFFFFF"/>
                </a:solidFill>
                <a:uFill>
                  <a:solidFill>
                    <a:srgbClr val="FFFFFF"/>
                  </a:solidFill>
                </a:uFill>
              </a:rPr>
              <a:t>Colossians 2:15</a:t>
            </a:r>
          </a:p>
        </p:txBody>
      </p:sp>
      <p:sp>
        <p:nvSpPr>
          <p:cNvPr id="2" name="TextBox 1"/>
          <p:cNvSpPr txBox="1"/>
          <p:nvPr/>
        </p:nvSpPr>
        <p:spPr>
          <a:xfrm>
            <a:off x="708473" y="6474343"/>
            <a:ext cx="6951785"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l" defTabSz="914400" rtl="0" fontAlgn="auto" latinLnBrk="1" hangingPunct="0">
              <a:lnSpc>
                <a:spcPct val="100000"/>
              </a:lnSpc>
              <a:spcBef>
                <a:spcPts val="0"/>
              </a:spcBef>
              <a:spcAft>
                <a:spcPts val="0"/>
              </a:spcAft>
              <a:buClrTx/>
              <a:buSzTx/>
              <a:buFontTx/>
              <a:buNone/>
              <a:tabLst/>
            </a:pPr>
            <a:r>
              <a:rPr lang="es-ES_tradnl" sz="3600" dirty="0" smtClean="0"/>
              <a:t>E</a:t>
            </a:r>
            <a:r>
              <a:rPr kumimoji="0" lang="es-ES_tradnl" sz="3600" b="0" i="0" u="none" strike="noStrike" cap="none" spc="0" normalizeH="0" baseline="0" dirty="0" smtClean="0">
                <a:ln>
                  <a:noFill/>
                </a:ln>
                <a:solidFill>
                  <a:srgbClr val="FFFFFF"/>
                </a:solidFill>
                <a:effectLst/>
                <a:uFill>
                  <a:solidFill>
                    <a:srgbClr val="FFFFFF"/>
                  </a:solidFill>
                </a:uFill>
                <a:sym typeface="Chalkboard"/>
              </a:rPr>
              <a:t>n la cruz el despojó a los</a:t>
            </a:r>
            <a:r>
              <a:rPr kumimoji="0" lang="es-ES_tradnl" sz="3600" b="0" i="0" u="none" strike="noStrike" cap="none" spc="0" normalizeH="0" dirty="0" smtClean="0">
                <a:ln>
                  <a:noFill/>
                </a:ln>
                <a:solidFill>
                  <a:srgbClr val="FFFFFF"/>
                </a:solidFill>
                <a:effectLst/>
                <a:uFill>
                  <a:solidFill>
                    <a:srgbClr val="FFFFFF"/>
                  </a:solidFill>
                </a:uFill>
                <a:sym typeface="Chalkboard"/>
              </a:rPr>
              <a:t> </a:t>
            </a:r>
          </a:p>
          <a:p>
            <a:pPr marL="40639" marR="40639" indent="0" algn="l" defTabSz="914400" rtl="0" fontAlgn="auto" latinLnBrk="1" hangingPunct="0">
              <a:lnSpc>
                <a:spcPct val="100000"/>
              </a:lnSpc>
              <a:spcBef>
                <a:spcPts val="0"/>
              </a:spcBef>
              <a:spcAft>
                <a:spcPts val="0"/>
              </a:spcAft>
              <a:buClrTx/>
              <a:buSzTx/>
              <a:buFontTx/>
              <a:buNone/>
              <a:tabLst/>
            </a:pPr>
            <a:r>
              <a:rPr kumimoji="0" lang="es-ES_tradnl" sz="3600" b="0" i="0" u="none" strike="noStrike" cap="none" spc="0" normalizeH="0" dirty="0" err="1" smtClean="0">
                <a:ln>
                  <a:noFill/>
                </a:ln>
                <a:solidFill>
                  <a:srgbClr val="FFFFFF"/>
                </a:solidFill>
                <a:effectLst/>
                <a:uFill>
                  <a:solidFill>
                    <a:srgbClr val="FFFFFF"/>
                  </a:solidFill>
                </a:uFill>
                <a:sym typeface="Chalkboard"/>
              </a:rPr>
              <a:t>gobernanantes</a:t>
            </a:r>
            <a:r>
              <a:rPr kumimoji="0" lang="es-ES_tradnl" sz="3600" b="0" i="0" u="none" strike="noStrike" cap="none" spc="0" normalizeH="0" dirty="0" smtClean="0">
                <a:ln>
                  <a:noFill/>
                </a:ln>
                <a:solidFill>
                  <a:srgbClr val="FFFFFF"/>
                </a:solidFill>
                <a:effectLst/>
                <a:uFill>
                  <a:solidFill>
                    <a:srgbClr val="FFFFFF"/>
                  </a:solidFill>
                </a:uFill>
                <a:sym typeface="Chalkboard"/>
              </a:rPr>
              <a:t> y autoridades, </a:t>
            </a:r>
          </a:p>
          <a:p>
            <a:pPr marL="40639" marR="40639" indent="0" algn="l" defTabSz="914400" rtl="0" fontAlgn="auto" latinLnBrk="1" hangingPunct="0">
              <a:lnSpc>
                <a:spcPct val="100000"/>
              </a:lnSpc>
              <a:spcBef>
                <a:spcPts val="0"/>
              </a:spcBef>
              <a:spcAft>
                <a:spcPts val="0"/>
              </a:spcAft>
              <a:buClrTx/>
              <a:buSzTx/>
              <a:buFontTx/>
              <a:buNone/>
              <a:tabLst/>
            </a:pPr>
            <a:r>
              <a:rPr kumimoji="0" lang="es-ES_tradnl" sz="3600" b="0" i="0" u="none" strike="noStrike" cap="none" spc="0" normalizeH="0" dirty="0" err="1" smtClean="0">
                <a:ln>
                  <a:noFill/>
                </a:ln>
                <a:solidFill>
                  <a:srgbClr val="FFFFFF"/>
                </a:solidFill>
                <a:effectLst/>
                <a:uFill>
                  <a:solidFill>
                    <a:srgbClr val="FFFFFF"/>
                  </a:solidFill>
                </a:uFill>
                <a:sym typeface="Chalkboard"/>
              </a:rPr>
              <a:t>triumfando</a:t>
            </a:r>
            <a:r>
              <a:rPr kumimoji="0" lang="es-ES_tradnl" sz="3600" b="0" i="0" u="none" strike="noStrike" cap="none" spc="0" normalizeH="0" dirty="0" smtClean="0">
                <a:ln>
                  <a:noFill/>
                </a:ln>
                <a:solidFill>
                  <a:srgbClr val="FFFFFF"/>
                </a:solidFill>
                <a:effectLst/>
                <a:uFill>
                  <a:solidFill>
                    <a:srgbClr val="FFFFFF"/>
                  </a:solidFill>
                </a:uFill>
                <a:sym typeface="Chalkboard"/>
              </a:rPr>
              <a:t> sobe ellos. Y los </a:t>
            </a:r>
          </a:p>
          <a:p>
            <a:pPr marL="40639" marR="40639" indent="0" algn="l" defTabSz="914400" rtl="0" fontAlgn="auto" latinLnBrk="1" hangingPunct="0">
              <a:lnSpc>
                <a:spcPct val="100000"/>
              </a:lnSpc>
              <a:spcBef>
                <a:spcPts val="0"/>
              </a:spcBef>
              <a:spcAft>
                <a:spcPts val="0"/>
              </a:spcAft>
              <a:buClrTx/>
              <a:buSzTx/>
              <a:buFontTx/>
              <a:buNone/>
              <a:tabLst/>
            </a:pPr>
            <a:r>
              <a:rPr kumimoji="0" lang="es-ES_tradnl" sz="3600" b="0" i="0" u="none" strike="noStrike" cap="none" spc="0" normalizeH="0" dirty="0" smtClean="0">
                <a:ln>
                  <a:noFill/>
                </a:ln>
                <a:solidFill>
                  <a:srgbClr val="FFFFFF"/>
                </a:solidFill>
                <a:effectLst/>
                <a:uFill>
                  <a:solidFill>
                    <a:srgbClr val="FFFFFF"/>
                  </a:solidFill>
                </a:uFill>
                <a:sym typeface="Chalkboard"/>
              </a:rPr>
              <a:t>llevó como prisioneros para que los viera todo el mundo.</a:t>
            </a:r>
            <a:endParaRPr kumimoji="0" lang="es-ES_tradnl" sz="3600" b="0" i="0" u="none" strike="noStrike" cap="none" spc="0" normalizeH="0" baseline="0" dirty="0">
              <a:ln>
                <a:noFill/>
              </a:ln>
              <a:solidFill>
                <a:srgbClr val="FFFFFF"/>
              </a:solidFill>
              <a:effectLst/>
              <a:uFill>
                <a:solidFill>
                  <a:srgbClr val="FFFFFF"/>
                </a:solidFill>
              </a:uFill>
              <a:sym typeface="Chalkboard"/>
            </a:endParaRPr>
          </a:p>
        </p:txBody>
      </p:sp>
    </p:spTree>
  </p:cSld>
  <p:clrMapOvr>
    <a:masterClrMapping/>
  </p:clrMapOvr>
  <p:transition xmlns:p14="http://schemas.microsoft.com/office/powerpoint/2010/mai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image.png"/>
          <p:cNvPicPr/>
          <p:nvPr/>
        </p:nvPicPr>
        <p:blipFill>
          <a:blip r:embed="rId3">
            <a:extLst/>
          </a:blip>
          <a:stretch>
            <a:fillRect/>
          </a:stretch>
        </p:blipFill>
        <p:spPr>
          <a:xfrm>
            <a:off x="1384300" y="1066800"/>
            <a:ext cx="4330700" cy="7620000"/>
          </a:xfrm>
          <a:prstGeom prst="rect">
            <a:avLst/>
          </a:prstGeom>
          <a:ln w="12700">
            <a:miter lim="400000"/>
          </a:ln>
        </p:spPr>
      </p:pic>
      <p:pic>
        <p:nvPicPr>
          <p:cNvPr id="315" name="image.png"/>
          <p:cNvPicPr/>
          <p:nvPr/>
        </p:nvPicPr>
        <p:blipFill>
          <a:blip r:embed="rId4">
            <a:extLst/>
          </a:blip>
          <a:stretch>
            <a:fillRect/>
          </a:stretch>
        </p:blipFill>
        <p:spPr>
          <a:xfrm>
            <a:off x="7391400" y="254000"/>
            <a:ext cx="4140200" cy="4559300"/>
          </a:xfrm>
          <a:prstGeom prst="rect">
            <a:avLst/>
          </a:prstGeom>
          <a:ln w="12700">
            <a:miter lim="400000"/>
          </a:ln>
        </p:spPr>
      </p:pic>
      <p:pic>
        <p:nvPicPr>
          <p:cNvPr id="316" name="image.png"/>
          <p:cNvPicPr/>
          <p:nvPr/>
        </p:nvPicPr>
        <p:blipFill>
          <a:blip r:embed="rId5">
            <a:extLst/>
          </a:blip>
          <a:stretch>
            <a:fillRect/>
          </a:stretch>
        </p:blipFill>
        <p:spPr>
          <a:xfrm>
            <a:off x="6565900" y="5646737"/>
            <a:ext cx="5778500" cy="2925763"/>
          </a:xfrm>
          <a:prstGeom prst="rect">
            <a:avLst/>
          </a:prstGeom>
          <a:ln w="12700">
            <a:miter lim="400000"/>
          </a:ln>
        </p:spPr>
      </p:pic>
    </p:spTree>
  </p:cSld>
  <p:clrMapOvr>
    <a:masterClrMapping/>
  </p:clrMapOvr>
  <p:transition xmlns:p14="http://schemas.microsoft.com/office/powerpoint/2010/mai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image.png"/>
          <p:cNvPicPr/>
          <p:nvPr/>
        </p:nvPicPr>
        <p:blipFill>
          <a:blip r:embed="rId3">
            <a:extLst/>
          </a:blip>
          <a:stretch>
            <a:fillRect/>
          </a:stretch>
        </p:blipFill>
        <p:spPr>
          <a:xfrm>
            <a:off x="1422400" y="2286000"/>
            <a:ext cx="10160000" cy="5168900"/>
          </a:xfrm>
          <a:prstGeom prst="rect">
            <a:avLst/>
          </a:prstGeom>
          <a:ln w="12700">
            <a:miter lim="400000"/>
          </a:ln>
        </p:spPr>
      </p:pic>
    </p:spTree>
  </p:cSld>
  <p:clrMapOvr>
    <a:masterClrMapping/>
  </p:clrMapOvr>
  <p:transition xmlns:p14="http://schemas.microsoft.com/office/powerpoint/2010/mai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p:nvPr/>
        </p:nvSpPr>
        <p:spPr>
          <a:xfrm>
            <a:off x="660400" y="2931458"/>
            <a:ext cx="6045200" cy="387798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Chalkboard"/>
              <a:tabLst>
                <a:tab pos="355600" algn="l"/>
                <a:tab pos="711200" algn="l"/>
                <a:tab pos="1066800" algn="l"/>
                <a:tab pos="1422400" algn="l"/>
                <a:tab pos="1778000" algn="l"/>
                <a:tab pos="2133600" algn="l"/>
                <a:tab pos="2489200" algn="l"/>
                <a:tab pos="2844800" algn="l"/>
                <a:tab pos="3200400" algn="l"/>
                <a:tab pos="3556000" algn="l"/>
                <a:tab pos="3911600" algn="l"/>
                <a:tab pos="4267200" algn="l"/>
                <a:tab pos="4572000" algn="l"/>
              </a:tabLst>
              <a:defRPr sz="1800">
                <a:solidFill>
                  <a:srgbClr val="000000"/>
                </a:solidFill>
                <a:uFillTx/>
              </a:defRPr>
            </a:pPr>
            <a:r>
              <a:rPr lang="es-ES" sz="3600" dirty="0">
                <a:solidFill>
                  <a:schemeClr val="tx1"/>
                </a:solidFill>
              </a:rPr>
              <a:t>Entonces Jesús, dando un fuerte grito, expiró ... Ahora, cuando el centurión que estaba frente a </a:t>
            </a:r>
            <a:r>
              <a:rPr lang="es-ES" sz="3600" dirty="0" smtClean="0">
                <a:solidFill>
                  <a:schemeClr val="tx1"/>
                </a:solidFill>
              </a:rPr>
              <a:t>él </a:t>
            </a:r>
            <a:r>
              <a:rPr lang="es-ES" sz="3600" dirty="0">
                <a:solidFill>
                  <a:schemeClr val="tx1"/>
                </a:solidFill>
              </a:rPr>
              <a:t>vio que de esta </a:t>
            </a:r>
            <a:r>
              <a:rPr lang="es-ES" sz="3600" dirty="0" smtClean="0">
                <a:solidFill>
                  <a:schemeClr val="tx1"/>
                </a:solidFill>
              </a:rPr>
              <a:t>manera </a:t>
            </a:r>
            <a:r>
              <a:rPr lang="es-ES" sz="3600" dirty="0">
                <a:solidFill>
                  <a:schemeClr val="tx1"/>
                </a:solidFill>
              </a:rPr>
              <a:t>expiró, dijo: "Verdaderamente este hombre era Hijo de Dios!"</a:t>
            </a:r>
            <a:endParaRPr sz="3600" dirty="0">
              <a:solidFill>
                <a:schemeClr val="tx1"/>
              </a:solidFill>
              <a:uFill>
                <a:solidFill>
                  <a:srgbClr val="FFFFFF"/>
                </a:solidFill>
              </a:uFill>
            </a:endParaRPr>
          </a:p>
        </p:txBody>
      </p:sp>
      <p:sp>
        <p:nvSpPr>
          <p:cNvPr id="325" name="Shape 325"/>
          <p:cNvSpPr/>
          <p:nvPr/>
        </p:nvSpPr>
        <p:spPr>
          <a:xfrm>
            <a:off x="1530349" y="615054"/>
            <a:ext cx="10350501" cy="14773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6400"/>
            </a:lvl1pPr>
          </a:lstStyle>
          <a:p>
            <a:pPr lvl="0">
              <a:defRPr sz="1800">
                <a:solidFill>
                  <a:srgbClr val="000000"/>
                </a:solidFill>
                <a:uFillTx/>
              </a:defRPr>
            </a:pPr>
            <a:r>
              <a:rPr lang="es-ES" sz="4800" dirty="0">
                <a:solidFill>
                  <a:schemeClr val="tx1"/>
                </a:solidFill>
              </a:rPr>
              <a:t>Están Colosenses y Mark </a:t>
            </a:r>
            <a:r>
              <a:rPr lang="es-ES" sz="4800" dirty="0" smtClean="0">
                <a:solidFill>
                  <a:schemeClr val="tx1"/>
                </a:solidFill>
              </a:rPr>
              <a:t>"</a:t>
            </a:r>
            <a:r>
              <a:rPr lang="es-ES" sz="4800" dirty="0">
                <a:solidFill>
                  <a:schemeClr val="tx1"/>
                </a:solidFill>
              </a:rPr>
              <a:t>en la misma página"?</a:t>
            </a:r>
            <a:endParaRPr sz="4800" dirty="0">
              <a:solidFill>
                <a:schemeClr val="tx1"/>
              </a:solidFill>
              <a:uFill>
                <a:solidFill>
                  <a:srgbClr val="FFFFFF"/>
                </a:solidFill>
              </a:uFill>
            </a:endParaRPr>
          </a:p>
        </p:txBody>
      </p:sp>
      <p:pic>
        <p:nvPicPr>
          <p:cNvPr id="326" name="image.png"/>
          <p:cNvPicPr/>
          <p:nvPr/>
        </p:nvPicPr>
        <p:blipFill>
          <a:blip r:embed="rId3">
            <a:extLst/>
          </a:blip>
          <a:stretch>
            <a:fillRect/>
          </a:stretch>
        </p:blipFill>
        <p:spPr>
          <a:xfrm>
            <a:off x="7881937" y="3331658"/>
            <a:ext cx="4225926" cy="5626100"/>
          </a:xfrm>
          <a:prstGeom prst="rect">
            <a:avLst/>
          </a:prstGeom>
          <a:ln w="12700">
            <a:miter lim="400000"/>
          </a:ln>
        </p:spPr>
      </p:pic>
    </p:spTree>
  </p:cSld>
  <p:clrMapOvr>
    <a:masterClrMapping/>
  </p:clrMapOvr>
  <p:transition xmlns:p14="http://schemas.microsoft.com/office/powerpoint/2010/mai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 name="image.jpg"/>
          <p:cNvPicPr/>
          <p:nvPr/>
        </p:nvPicPr>
        <p:blipFill>
          <a:blip r:embed="rId3">
            <a:extLst/>
          </a:blip>
          <a:stretch>
            <a:fillRect/>
          </a:stretch>
        </p:blipFill>
        <p:spPr>
          <a:xfrm>
            <a:off x="1357312" y="839787"/>
            <a:ext cx="10275888" cy="8077201"/>
          </a:xfrm>
          <a:prstGeom prst="rect">
            <a:avLst/>
          </a:prstGeom>
          <a:ln w="12700">
            <a:miter lim="400000"/>
          </a:ln>
        </p:spPr>
      </p:pic>
    </p:spTree>
  </p:cSld>
  <p:clrMapOvr>
    <a:masterClrMapping/>
  </p:clrMapOvr>
  <p:transition xmlns:p14="http://schemas.microsoft.com/office/powerpoint/2010/mai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4" name="image.jpg"/>
          <p:cNvPicPr/>
          <p:nvPr/>
        </p:nvPicPr>
        <p:blipFill>
          <a:blip r:embed="rId3">
            <a:extLst/>
          </a:blip>
          <a:stretch>
            <a:fillRect/>
          </a:stretch>
        </p:blipFill>
        <p:spPr>
          <a:xfrm>
            <a:off x="2532062" y="2620962"/>
            <a:ext cx="7937501" cy="5246688"/>
          </a:xfrm>
          <a:prstGeom prst="rect">
            <a:avLst/>
          </a:prstGeom>
          <a:ln w="12700">
            <a:miter lim="400000"/>
          </a:ln>
        </p:spPr>
      </p:pic>
      <p:sp>
        <p:nvSpPr>
          <p:cNvPr id="335" name="Shape 335"/>
          <p:cNvSpPr>
            <a:spLocks noGrp="1"/>
          </p:cNvSpPr>
          <p:nvPr>
            <p:ph type="title"/>
          </p:nvPr>
        </p:nvSpPr>
        <p:spPr>
          <a:xfrm>
            <a:off x="685800" y="0"/>
            <a:ext cx="10464800" cy="1828800"/>
          </a:xfrm>
          <a:prstGeom prst="rect">
            <a:avLst/>
          </a:prstGeom>
        </p:spPr>
        <p:txBody>
          <a:bodyPr/>
          <a:lstStyle>
            <a:lvl1pPr>
              <a:defRPr sz="5200"/>
            </a:lvl1pPr>
          </a:lstStyle>
          <a:p>
            <a:pPr lvl="0">
              <a:defRPr sz="1800">
                <a:solidFill>
                  <a:srgbClr val="000000"/>
                </a:solidFill>
                <a:uFillTx/>
              </a:defRPr>
            </a:pPr>
            <a:r>
              <a:rPr sz="5200">
                <a:solidFill>
                  <a:srgbClr val="FFFFFF"/>
                </a:solidFill>
                <a:uFill>
                  <a:solidFill>
                    <a:srgbClr val="FFFFFF"/>
                  </a:solidFill>
                </a:uFill>
              </a:rPr>
              <a:t>A domestic context for the “heavenlies” in Ephesians?</a:t>
            </a:r>
          </a:p>
        </p:txBody>
      </p:sp>
    </p:spTree>
  </p:cSld>
  <p:clrMapOvr>
    <a:masterClrMapping/>
  </p:clrMapOvr>
  <p:transition xmlns:p14="http://schemas.microsoft.com/office/powerpoint/2010/mai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9" name="image.png"/>
          <p:cNvPicPr/>
          <p:nvPr/>
        </p:nvPicPr>
        <p:blipFill>
          <a:blip r:embed="rId3">
            <a:extLst/>
          </a:blip>
          <a:stretch>
            <a:fillRect/>
          </a:stretch>
        </p:blipFill>
        <p:spPr>
          <a:xfrm>
            <a:off x="2276475" y="1625600"/>
            <a:ext cx="8448675" cy="6489700"/>
          </a:xfrm>
          <a:prstGeom prst="rect">
            <a:avLst/>
          </a:prstGeom>
          <a:ln w="12700">
            <a:miter lim="400000"/>
          </a:ln>
        </p:spPr>
      </p:pic>
    </p:spTree>
  </p:cSld>
  <p:clrMapOvr>
    <a:masterClrMapping/>
  </p:clrMapOvr>
  <p:transition xmlns:p14="http://schemas.microsoft.com/office/powerpoint/2010/mai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3" name="image.png"/>
          <p:cNvPicPr/>
          <p:nvPr/>
        </p:nvPicPr>
        <p:blipFill>
          <a:blip r:embed="rId3">
            <a:extLst/>
          </a:blip>
          <a:stretch>
            <a:fillRect/>
          </a:stretch>
        </p:blipFill>
        <p:spPr>
          <a:xfrm>
            <a:off x="647700" y="4025900"/>
            <a:ext cx="1270000" cy="1689100"/>
          </a:xfrm>
          <a:prstGeom prst="rect">
            <a:avLst/>
          </a:prstGeom>
          <a:ln w="12700">
            <a:miter lim="400000"/>
          </a:ln>
        </p:spPr>
      </p:pic>
      <p:pic>
        <p:nvPicPr>
          <p:cNvPr id="344" name="image.png"/>
          <p:cNvPicPr/>
          <p:nvPr/>
        </p:nvPicPr>
        <p:blipFill>
          <a:blip r:embed="rId4">
            <a:extLst/>
          </a:blip>
          <a:stretch>
            <a:fillRect/>
          </a:stretch>
        </p:blipFill>
        <p:spPr>
          <a:xfrm>
            <a:off x="-17945100" y="7924800"/>
            <a:ext cx="1270000" cy="1689100"/>
          </a:xfrm>
          <a:prstGeom prst="rect">
            <a:avLst/>
          </a:prstGeom>
          <a:ln w="12700">
            <a:miter lim="400000"/>
          </a:ln>
        </p:spPr>
      </p:pic>
      <p:pic>
        <p:nvPicPr>
          <p:cNvPr id="345" name="image.png"/>
          <p:cNvPicPr/>
          <p:nvPr/>
        </p:nvPicPr>
        <p:blipFill>
          <a:blip r:embed="rId5">
            <a:extLst/>
          </a:blip>
          <a:stretch>
            <a:fillRect/>
          </a:stretch>
        </p:blipFill>
        <p:spPr>
          <a:xfrm>
            <a:off x="-14947900" y="8331200"/>
            <a:ext cx="1257300" cy="1905000"/>
          </a:xfrm>
          <a:prstGeom prst="rect">
            <a:avLst/>
          </a:prstGeom>
          <a:ln w="12700">
            <a:miter lim="400000"/>
          </a:ln>
        </p:spPr>
      </p:pic>
      <p:pic>
        <p:nvPicPr>
          <p:cNvPr id="346" name="image.png"/>
          <p:cNvPicPr/>
          <p:nvPr/>
        </p:nvPicPr>
        <p:blipFill>
          <a:blip r:embed="rId6">
            <a:extLst/>
          </a:blip>
          <a:stretch>
            <a:fillRect/>
          </a:stretch>
        </p:blipFill>
        <p:spPr>
          <a:xfrm>
            <a:off x="2768600" y="1554162"/>
            <a:ext cx="5359400" cy="8142288"/>
          </a:xfrm>
          <a:prstGeom prst="rect">
            <a:avLst/>
          </a:prstGeom>
          <a:ln w="12700">
            <a:miter lim="400000"/>
          </a:ln>
        </p:spPr>
      </p:pic>
      <p:pic>
        <p:nvPicPr>
          <p:cNvPr id="347" name="image.png"/>
          <p:cNvPicPr/>
          <p:nvPr/>
        </p:nvPicPr>
        <p:blipFill>
          <a:blip r:embed="rId7">
            <a:extLst/>
          </a:blip>
          <a:stretch>
            <a:fillRect/>
          </a:stretch>
        </p:blipFill>
        <p:spPr>
          <a:xfrm>
            <a:off x="8978900" y="1739900"/>
            <a:ext cx="3517900" cy="6273800"/>
          </a:xfrm>
          <a:prstGeom prst="rect">
            <a:avLst/>
          </a:prstGeom>
          <a:ln w="12700">
            <a:miter lim="400000"/>
          </a:ln>
        </p:spPr>
      </p:pic>
    </p:spTree>
  </p:cSld>
  <p:clrMapOvr>
    <a:masterClrMapping/>
  </p:clrMapOvr>
  <p:transition xmlns:p14="http://schemas.microsoft.com/office/powerpoint/2010/mai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1" name="image.png"/>
          <p:cNvPicPr/>
          <p:nvPr/>
        </p:nvPicPr>
        <p:blipFill>
          <a:blip r:embed="rId3">
            <a:extLst/>
          </a:blip>
          <a:stretch>
            <a:fillRect/>
          </a:stretch>
        </p:blipFill>
        <p:spPr>
          <a:xfrm>
            <a:off x="4013200" y="931862"/>
            <a:ext cx="4978400" cy="7875588"/>
          </a:xfrm>
          <a:prstGeom prst="rect">
            <a:avLst/>
          </a:prstGeom>
          <a:ln w="12700">
            <a:miter lim="400000"/>
          </a:ln>
        </p:spPr>
      </p:pic>
    </p:spTree>
  </p:cSld>
  <p:clrMapOvr>
    <a:masterClrMapping/>
  </p:clrMapOvr>
  <p:transition xmlns:p14="http://schemas.microsoft.com/office/powerpoint/2010/mai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Shape 355"/>
          <p:cNvSpPr/>
          <p:nvPr/>
        </p:nvSpPr>
        <p:spPr>
          <a:xfrm>
            <a:off x="1597025" y="278438"/>
            <a:ext cx="9804400" cy="415482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r>
              <a:rPr sz="6400" b="1">
                <a:solidFill>
                  <a:srgbClr val="FFFFFF"/>
                </a:solidFill>
                <a:uFill>
                  <a:solidFill>
                    <a:srgbClr val="FFFFFF"/>
                  </a:solidFill>
                </a:uFill>
              </a:rPr>
              <a:t>Is the context for</a:t>
            </a:r>
            <a:r>
              <a:rPr sz="6400" b="1">
                <a:solidFill>
                  <a:srgbClr val="FFD02E"/>
                </a:solidFill>
                <a:uFill>
                  <a:solidFill>
                    <a:srgbClr val="FFD02E"/>
                  </a:solidFill>
                </a:uFill>
              </a:rPr>
              <a:t> “the heavenlies,” </a:t>
            </a:r>
            <a:r>
              <a:rPr sz="6400" b="1">
                <a:solidFill>
                  <a:srgbClr val="FFFFFF"/>
                </a:solidFill>
                <a:uFill>
                  <a:solidFill>
                    <a:srgbClr val="FFFFFF"/>
                  </a:solidFill>
                </a:uFill>
              </a:rPr>
              <a:t>the temple and family imagery in Ephesians </a:t>
            </a:r>
            <a:r>
              <a:rPr sz="6400" b="1">
                <a:solidFill>
                  <a:srgbClr val="FFD02E"/>
                </a:solidFill>
                <a:uFill>
                  <a:solidFill>
                    <a:srgbClr val="FFD02E"/>
                  </a:solidFill>
                </a:uFill>
              </a:rPr>
              <a:t>domestic?</a:t>
            </a:r>
          </a:p>
        </p:txBody>
      </p:sp>
      <p:sp>
        <p:nvSpPr>
          <p:cNvPr id="356" name="Shape 356"/>
          <p:cNvSpPr/>
          <p:nvPr/>
        </p:nvSpPr>
        <p:spPr>
          <a:xfrm>
            <a:off x="520700" y="5492750"/>
            <a:ext cx="11976101" cy="342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a:t>
            </a:r>
            <a:r>
              <a:rPr sz="3600" b="1">
                <a:solidFill>
                  <a:srgbClr val="FFFFFF"/>
                </a:solidFill>
                <a:uFill>
                  <a:solidFill>
                    <a:srgbClr val="FFFFFF"/>
                  </a:solidFill>
                </a:uFill>
              </a:rPr>
              <a:t>every spiritual blessing </a:t>
            </a:r>
            <a:r>
              <a:rPr sz="3600" b="1">
                <a:solidFill>
                  <a:srgbClr val="FFFC41"/>
                </a:solidFill>
                <a:uFill>
                  <a:solidFill>
                    <a:srgbClr val="FFFC41"/>
                  </a:solidFill>
                </a:uFill>
              </a:rPr>
              <a:t>in the</a:t>
            </a:r>
            <a:r>
              <a:rPr sz="3600" b="1">
                <a:solidFill>
                  <a:srgbClr val="FFD915"/>
                </a:solidFill>
                <a:uFill>
                  <a:solidFill>
                    <a:srgbClr val="FFD915"/>
                  </a:solidFill>
                </a:uFill>
              </a:rPr>
              <a:t> heavenly places</a:t>
            </a:r>
            <a:r>
              <a:rPr sz="3600">
                <a:solidFill>
                  <a:srgbClr val="FFFFFF"/>
                </a:solidFill>
                <a:uFill>
                  <a:solidFill>
                    <a:srgbClr val="FFFFFF"/>
                  </a:solidFill>
                </a:uFill>
              </a:rPr>
              <a:t>”</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a:t>
            </a:r>
            <a:r>
              <a:rPr sz="3600" b="1">
                <a:solidFill>
                  <a:srgbClr val="FFFFFF"/>
                </a:solidFill>
                <a:uFill>
                  <a:solidFill>
                    <a:srgbClr val="FFFFFF"/>
                  </a:solidFill>
                </a:uFill>
              </a:rPr>
              <a:t>seated [with Christ] at his right hand</a:t>
            </a:r>
            <a:r>
              <a:rPr sz="3600" b="1">
                <a:solidFill>
                  <a:srgbClr val="FFD834"/>
                </a:solidFill>
                <a:uFill>
                  <a:solidFill>
                    <a:srgbClr val="FFD834"/>
                  </a:solidFill>
                </a:uFill>
              </a:rPr>
              <a:t> in the heavenly places</a:t>
            </a:r>
            <a:r>
              <a:rPr sz="3600">
                <a:solidFill>
                  <a:srgbClr val="FFFFFF"/>
                </a:solidFill>
                <a:uFill>
                  <a:solidFill>
                    <a:srgbClr val="FFFFFF"/>
                  </a:solidFill>
                </a:uFill>
              </a:rPr>
              <a:t>”</a:t>
            </a:r>
          </a:p>
          <a:p>
            <a:pPr marL="0" marR="0" lvl="0" algn="ctr">
              <a:buClr>
                <a:srgbClr val="FFFFFF"/>
              </a:buClr>
              <a:buFont typeface="Chalkboard"/>
              <a:defRPr sz="1800">
                <a:solidFill>
                  <a:srgbClr val="000000"/>
                </a:solidFill>
                <a:uFillTx/>
              </a:defRPr>
            </a:pPr>
            <a:r>
              <a:rPr sz="3600">
                <a:solidFill>
                  <a:srgbClr val="FFFFFF"/>
                </a:solidFill>
                <a:uFill>
                  <a:solidFill>
                    <a:srgbClr val="FFFFFF"/>
                  </a:solidFill>
                </a:uFill>
              </a:rPr>
              <a:t>“He </a:t>
            </a:r>
            <a:r>
              <a:rPr sz="3600" b="1">
                <a:solidFill>
                  <a:srgbClr val="FFFFFF"/>
                </a:solidFill>
                <a:uFill>
                  <a:solidFill>
                    <a:srgbClr val="FFFFFF"/>
                  </a:solidFill>
                </a:uFill>
              </a:rPr>
              <a:t>raised us up with him and seated us with him</a:t>
            </a:r>
            <a:r>
              <a:rPr sz="3600" b="1">
                <a:solidFill>
                  <a:srgbClr val="FFE026"/>
                </a:solidFill>
                <a:uFill>
                  <a:solidFill>
                    <a:srgbClr val="FFE026"/>
                  </a:solidFill>
                </a:uFill>
              </a:rPr>
              <a:t> in the heavenly places </a:t>
            </a:r>
            <a:r>
              <a:rPr sz="3600" b="1">
                <a:solidFill>
                  <a:srgbClr val="FFFFFF"/>
                </a:solidFill>
                <a:uFill>
                  <a:solidFill>
                    <a:srgbClr val="FFFFFF"/>
                  </a:solidFill>
                </a:uFill>
              </a:rPr>
              <a:t>in Christ Jesus</a:t>
            </a:r>
            <a:r>
              <a:rPr sz="3600">
                <a:solidFill>
                  <a:srgbClr val="FFFFFF"/>
                </a:solidFill>
                <a:uFill>
                  <a:solidFill>
                    <a:srgbClr val="FFFFFF"/>
                  </a:solidFill>
                </a:uFill>
              </a:rPr>
              <a:t>”</a:t>
            </a:r>
          </a:p>
        </p:txBody>
      </p:sp>
      <p:pic>
        <p:nvPicPr>
          <p:cNvPr id="357" name="image.png"/>
          <p:cNvPicPr/>
          <p:nvPr/>
        </p:nvPicPr>
        <p:blipFill>
          <a:blip r:embed="rId2">
            <a:alphaModFix amt="19999"/>
            <a:extLst/>
          </a:blip>
          <a:stretch>
            <a:fillRect/>
          </a:stretch>
        </p:blipFill>
        <p:spPr>
          <a:xfrm>
            <a:off x="1381125" y="-88900"/>
            <a:ext cx="10658475" cy="9931400"/>
          </a:xfrm>
          <a:prstGeom prst="rect">
            <a:avLst/>
          </a:prstGeom>
          <a:ln w="12700">
            <a:miter lim="400000"/>
          </a:ln>
        </p:spPr>
      </p:pic>
    </p:spTree>
  </p:cSld>
  <p:clrMapOvr>
    <a:masterClrMapping/>
  </p:clrMapOvr>
  <p:transition xmlns:p14="http://schemas.microsoft.com/office/powerpoint/2010/mai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p:nvPr/>
        </p:nvSpPr>
        <p:spPr>
          <a:xfrm>
            <a:off x="800099" y="1422400"/>
            <a:ext cx="11506201" cy="5143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Chalkboard"/>
              <a:defRPr sz="1800">
                <a:solidFill>
                  <a:srgbClr val="000000"/>
                </a:solidFill>
                <a:uFillTx/>
              </a:defRPr>
            </a:pPr>
            <a:r>
              <a:rPr sz="3600">
                <a:solidFill>
                  <a:srgbClr val="FFFFFF"/>
                </a:solidFill>
                <a:uFill>
                  <a:solidFill>
                    <a:srgbClr val="FFFFFF"/>
                  </a:solidFill>
                </a:uFill>
              </a:rPr>
              <a:t>So then you are no longer strangers and aliens, but you are citizens with the </a:t>
            </a:r>
            <a:r>
              <a:rPr sz="3600" b="1">
                <a:solidFill>
                  <a:srgbClr val="F5EC00"/>
                </a:solidFill>
                <a:uFill>
                  <a:solidFill>
                    <a:srgbClr val="F5EC00"/>
                  </a:solidFill>
                </a:uFill>
              </a:rPr>
              <a:t>saints</a:t>
            </a:r>
            <a:r>
              <a:rPr sz="3600">
                <a:solidFill>
                  <a:srgbClr val="FFFFFF"/>
                </a:solidFill>
                <a:uFill>
                  <a:solidFill>
                    <a:srgbClr val="FFFFFF"/>
                  </a:solidFill>
                </a:uFill>
              </a:rPr>
              <a:t> and also </a:t>
            </a:r>
            <a:r>
              <a:rPr sz="3600" b="1">
                <a:solidFill>
                  <a:srgbClr val="F5EC00"/>
                </a:solidFill>
                <a:uFill>
                  <a:solidFill>
                    <a:srgbClr val="F5EC00"/>
                  </a:solidFill>
                </a:uFill>
              </a:rPr>
              <a:t>members of</a:t>
            </a:r>
            <a:r>
              <a:rPr sz="3600">
                <a:solidFill>
                  <a:srgbClr val="F5EC00"/>
                </a:solidFill>
                <a:uFill>
                  <a:solidFill>
                    <a:srgbClr val="F5EC00"/>
                  </a:solidFill>
                </a:uFill>
              </a:rPr>
              <a:t> </a:t>
            </a:r>
            <a:r>
              <a:rPr sz="3600" b="1">
                <a:solidFill>
                  <a:srgbClr val="F5EC00"/>
                </a:solidFill>
                <a:uFill>
                  <a:solidFill>
                    <a:srgbClr val="F5EC00"/>
                  </a:solidFill>
                </a:uFill>
              </a:rPr>
              <a:t>the household of God</a:t>
            </a:r>
            <a:r>
              <a:rPr sz="3600">
                <a:solidFill>
                  <a:srgbClr val="FFFFFF"/>
                </a:solidFill>
                <a:uFill>
                  <a:solidFill>
                    <a:srgbClr val="FFFFFF"/>
                  </a:solidFill>
                </a:uFill>
              </a:rPr>
              <a:t>, built upon the foundation of the </a:t>
            </a:r>
            <a:r>
              <a:rPr sz="3600" b="1">
                <a:solidFill>
                  <a:srgbClr val="F5EC00"/>
                </a:solidFill>
                <a:uFill>
                  <a:solidFill>
                    <a:srgbClr val="F5EC00"/>
                  </a:solidFill>
                </a:uFill>
              </a:rPr>
              <a:t>apostles and prophets (=illustrious ancestors)</a:t>
            </a:r>
            <a:r>
              <a:rPr sz="3600">
                <a:solidFill>
                  <a:srgbClr val="FFFFFF"/>
                </a:solidFill>
                <a:uFill>
                  <a:solidFill>
                    <a:srgbClr val="FFFFFF"/>
                  </a:solidFill>
                </a:uFill>
              </a:rPr>
              <a:t>, with Christ Jesus himself as the cornerstone. In him the whole structure is joined together and grows into a </a:t>
            </a:r>
            <a:r>
              <a:rPr sz="3600" b="1">
                <a:solidFill>
                  <a:srgbClr val="FFFC41"/>
                </a:solidFill>
                <a:uFill>
                  <a:solidFill>
                    <a:srgbClr val="FFFC41"/>
                  </a:solidFill>
                </a:uFill>
              </a:rPr>
              <a:t>holy temple</a:t>
            </a:r>
            <a:r>
              <a:rPr sz="3600">
                <a:solidFill>
                  <a:srgbClr val="FFFFFF"/>
                </a:solidFill>
                <a:uFill>
                  <a:solidFill>
                    <a:srgbClr val="FFFFFF"/>
                  </a:solidFill>
                </a:uFill>
              </a:rPr>
              <a:t> in the Lord; in whom you also are built together spiritually into </a:t>
            </a:r>
            <a:r>
              <a:rPr sz="3600" b="1">
                <a:solidFill>
                  <a:srgbClr val="F5EC00"/>
                </a:solidFill>
                <a:uFill>
                  <a:solidFill>
                    <a:srgbClr val="F5EC00"/>
                  </a:solidFill>
                </a:uFill>
              </a:rPr>
              <a:t>a dwelling place for God</a:t>
            </a:r>
            <a:r>
              <a:rPr sz="3600">
                <a:solidFill>
                  <a:srgbClr val="FFFFFF"/>
                </a:solidFill>
                <a:uFill>
                  <a:solidFill>
                    <a:srgbClr val="FFFFFF"/>
                  </a:solidFill>
                </a:uFill>
              </a:rPr>
              <a:t>. </a:t>
            </a:r>
          </a:p>
        </p:txBody>
      </p:sp>
    </p:spTree>
  </p:cSld>
  <p:clrMapOvr>
    <a:masterClrMapping/>
  </p:clrMapOvr>
  <p:transition xmlns:p14="http://schemas.microsoft.com/office/powerpoint/2010/mai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Shape 361"/>
          <p:cNvSpPr/>
          <p:nvPr/>
        </p:nvSpPr>
        <p:spPr>
          <a:xfrm>
            <a:off x="1255712" y="647412"/>
            <a:ext cx="9042401" cy="8166676"/>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Chalkboard"/>
              <a:defRPr sz="1800">
                <a:solidFill>
                  <a:srgbClr val="000000"/>
                </a:solidFill>
                <a:uFillTx/>
              </a:defRPr>
            </a:pPr>
            <a:r>
              <a:rPr sz="7200">
                <a:solidFill>
                  <a:srgbClr val="FFFFFF"/>
                </a:solidFill>
                <a:uFill>
                  <a:solidFill>
                    <a:srgbClr val="FFFFFF"/>
                  </a:solidFill>
                </a:uFill>
              </a:rPr>
              <a:t>For this reason I kneel before the </a:t>
            </a:r>
            <a:r>
              <a:rPr sz="7200" b="1">
                <a:solidFill>
                  <a:srgbClr val="F5EC00"/>
                </a:solidFill>
                <a:uFill>
                  <a:solidFill>
                    <a:srgbClr val="F5EC00"/>
                  </a:solidFill>
                </a:uFill>
              </a:rPr>
              <a:t>Father</a:t>
            </a:r>
            <a:r>
              <a:rPr sz="7200">
                <a:solidFill>
                  <a:srgbClr val="FFFFFF"/>
                </a:solidFill>
                <a:uFill>
                  <a:solidFill>
                    <a:srgbClr val="FFFFFF"/>
                  </a:solidFill>
                </a:uFill>
              </a:rPr>
              <a:t>, from whom </a:t>
            </a:r>
            <a:r>
              <a:rPr sz="7200" b="1">
                <a:solidFill>
                  <a:srgbClr val="F5EC00"/>
                </a:solidFill>
                <a:uFill>
                  <a:solidFill>
                    <a:srgbClr val="F5EC00"/>
                  </a:solidFill>
                </a:uFill>
              </a:rPr>
              <a:t>the whole family in heaven and on earth</a:t>
            </a:r>
            <a:r>
              <a:rPr sz="7200">
                <a:solidFill>
                  <a:srgbClr val="FFFFFF"/>
                </a:solidFill>
                <a:uFill>
                  <a:solidFill>
                    <a:srgbClr val="FFFFFF"/>
                  </a:solidFill>
                </a:uFill>
              </a:rPr>
              <a:t> derives its name. (NIV)</a:t>
            </a:r>
          </a:p>
        </p:txBody>
      </p:sp>
      <p:pic>
        <p:nvPicPr>
          <p:cNvPr id="362" name="image.png"/>
          <p:cNvPicPr/>
          <p:nvPr/>
        </p:nvPicPr>
        <p:blipFill>
          <a:blip r:embed="rId2">
            <a:alphaModFix amt="19999"/>
            <a:extLst/>
          </a:blip>
          <a:stretch>
            <a:fillRect/>
          </a:stretch>
        </p:blipFill>
        <p:spPr>
          <a:xfrm>
            <a:off x="1177925" y="431800"/>
            <a:ext cx="10658475" cy="9931400"/>
          </a:xfrm>
          <a:prstGeom prst="rect">
            <a:avLst/>
          </a:prstGeom>
          <a:ln w="12700">
            <a:miter lim="400000"/>
          </a:ln>
        </p:spPr>
      </p:pic>
    </p:spTree>
  </p:cSld>
  <p:clrMapOvr>
    <a:masterClrMapping/>
  </p:clrMapOvr>
  <p:transition xmlns:p14="http://schemas.microsoft.com/office/powerpoint/2010/mai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 name="image.png"/>
          <p:cNvPicPr/>
          <p:nvPr/>
        </p:nvPicPr>
        <p:blipFill>
          <a:blip r:embed="rId3">
            <a:extLst/>
          </a:blip>
          <a:stretch>
            <a:fillRect/>
          </a:stretch>
        </p:blipFill>
        <p:spPr>
          <a:xfrm>
            <a:off x="1458912" y="2628900"/>
            <a:ext cx="9463088" cy="6477000"/>
          </a:xfrm>
          <a:prstGeom prst="rect">
            <a:avLst/>
          </a:prstGeom>
          <a:ln w="12700">
            <a:miter lim="400000"/>
          </a:ln>
        </p:spPr>
      </p:pic>
      <p:sp>
        <p:nvSpPr>
          <p:cNvPr id="389" name="Shape 389"/>
          <p:cNvSpPr/>
          <p:nvPr/>
        </p:nvSpPr>
        <p:spPr>
          <a:xfrm>
            <a:off x="1320800" y="189538"/>
            <a:ext cx="9766300" cy="207202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6400"/>
            </a:lvl1pPr>
          </a:lstStyle>
          <a:p>
            <a:pPr lvl="0">
              <a:defRPr sz="1800">
                <a:solidFill>
                  <a:srgbClr val="000000"/>
                </a:solidFill>
                <a:uFillTx/>
              </a:defRPr>
            </a:pPr>
            <a:r>
              <a:rPr sz="6400">
                <a:solidFill>
                  <a:srgbClr val="FFFFFF"/>
                </a:solidFill>
                <a:uFill>
                  <a:solidFill>
                    <a:srgbClr val="FFFFFF"/>
                  </a:solidFill>
                </a:uFill>
              </a:rPr>
              <a:t>Andromache taking leave of Hector</a:t>
            </a:r>
          </a:p>
        </p:txBody>
      </p:sp>
    </p:spTree>
  </p:cSld>
  <p:clrMapOvr>
    <a:masterClrMapping/>
  </p:clrMapOvr>
  <p:transition xmlns:p14="http://schemas.microsoft.com/office/powerpoint/2010/mai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p:nvPr/>
        </p:nvSpPr>
        <p:spPr>
          <a:xfrm>
            <a:off x="3716337" y="247775"/>
            <a:ext cx="6756401" cy="984885"/>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6400"/>
            </a:lvl1pPr>
          </a:lstStyle>
          <a:p>
            <a:pPr lvl="0">
              <a:defRPr sz="1800">
                <a:solidFill>
                  <a:srgbClr val="000000"/>
                </a:solidFill>
                <a:uFillTx/>
              </a:defRPr>
            </a:pPr>
            <a:r>
              <a:rPr lang="en-US" sz="6400" dirty="0" err="1" smtClean="0">
                <a:solidFill>
                  <a:srgbClr val="FFFFFF"/>
                </a:solidFill>
                <a:uFill>
                  <a:solidFill>
                    <a:srgbClr val="FFFFFF"/>
                  </a:solidFill>
                </a:uFill>
              </a:rPr>
              <a:t>Resumen</a:t>
            </a:r>
            <a:endParaRPr sz="6400" dirty="0">
              <a:solidFill>
                <a:srgbClr val="FFFFFF"/>
              </a:solidFill>
              <a:uFill>
                <a:solidFill>
                  <a:srgbClr val="FFFFFF"/>
                </a:solidFill>
              </a:uFill>
            </a:endParaRPr>
          </a:p>
        </p:txBody>
      </p:sp>
      <p:sp>
        <p:nvSpPr>
          <p:cNvPr id="394" name="Shape 394"/>
          <p:cNvSpPr/>
          <p:nvPr/>
        </p:nvSpPr>
        <p:spPr>
          <a:xfrm>
            <a:off x="1269999" y="2065075"/>
            <a:ext cx="10477501" cy="622324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nSpc>
                <a:spcPct val="80000"/>
              </a:lnSpc>
              <a:buClr>
                <a:srgbClr val="FFFFFF"/>
              </a:buClr>
              <a:buSzPct val="125000"/>
              <a:buFont typeface="Chalkboard"/>
              <a:buChar char="•"/>
              <a:defRPr sz="1800">
                <a:solidFill>
                  <a:srgbClr val="000000"/>
                </a:solidFill>
                <a:uFillTx/>
              </a:defRPr>
            </a:pPr>
            <a:r>
              <a:rPr sz="3600" dirty="0">
                <a:solidFill>
                  <a:srgbClr val="FFFFFF"/>
                </a:solidFill>
                <a:uFill>
                  <a:solidFill>
                    <a:srgbClr val="FFFFFF"/>
                  </a:solidFill>
                </a:uFill>
              </a:rPr>
              <a:t> The New Testament contains visual references that are not well understood, </a:t>
            </a:r>
            <a:r>
              <a:rPr lang="en-US" sz="3600" dirty="0" smtClean="0">
                <a:solidFill>
                  <a:srgbClr val="FFFFFF"/>
                </a:solidFill>
                <a:uFill>
                  <a:solidFill>
                    <a:srgbClr val="FFFFFF"/>
                  </a:solidFill>
                </a:uFill>
              </a:rPr>
              <a:t>without reference to</a:t>
            </a:r>
            <a:r>
              <a:rPr sz="3600" dirty="0" smtClean="0">
                <a:solidFill>
                  <a:srgbClr val="FFFFFF"/>
                </a:solidFill>
                <a:uFill>
                  <a:solidFill>
                    <a:srgbClr val="FFFFFF"/>
                  </a:solidFill>
                </a:uFill>
              </a:rPr>
              <a:t> </a:t>
            </a:r>
            <a:r>
              <a:rPr sz="3600" dirty="0">
                <a:solidFill>
                  <a:srgbClr val="FFFFFF"/>
                </a:solidFill>
                <a:uFill>
                  <a:solidFill>
                    <a:srgbClr val="FFFFFF"/>
                  </a:solidFill>
                </a:uFill>
              </a:rPr>
              <a:t>ancient visual culture</a:t>
            </a:r>
            <a:r>
              <a:rPr sz="3600" dirty="0" smtClean="0">
                <a:solidFill>
                  <a:srgbClr val="FFFFFF"/>
                </a:solidFill>
                <a:uFill>
                  <a:solidFill>
                    <a:srgbClr val="FFFFFF"/>
                  </a:solidFill>
                </a:uFill>
              </a:rPr>
              <a:t>.</a:t>
            </a:r>
            <a:endParaRPr lang="en-US" sz="3600" dirty="0" smtClean="0">
              <a:solidFill>
                <a:srgbClr val="FFFFFF"/>
              </a:solidFill>
              <a:uFill>
                <a:solidFill>
                  <a:srgbClr val="FFFFFF"/>
                </a:solidFill>
              </a:uFill>
            </a:endParaRPr>
          </a:p>
          <a:p>
            <a:pPr marL="0" marR="0" lvl="0">
              <a:lnSpc>
                <a:spcPct val="80000"/>
              </a:lnSpc>
              <a:buClr>
                <a:srgbClr val="FFFFFF"/>
              </a:buClr>
              <a:buSzPct val="125000"/>
              <a:buFont typeface="Chalkboard"/>
              <a:buChar char="•"/>
              <a:defRPr sz="1800">
                <a:solidFill>
                  <a:srgbClr val="000000"/>
                </a:solidFill>
                <a:uFillTx/>
              </a:defRPr>
            </a:pPr>
            <a:endParaRPr sz="3600" dirty="0">
              <a:solidFill>
                <a:srgbClr val="FFFFFF"/>
              </a:solidFill>
              <a:uFill>
                <a:solidFill>
                  <a:srgbClr val="FFFFFF"/>
                </a:solidFill>
              </a:uFill>
            </a:endParaRPr>
          </a:p>
          <a:p>
            <a:pPr marL="0" marR="0" lvl="0">
              <a:lnSpc>
                <a:spcPct val="80000"/>
              </a:lnSpc>
              <a:buClr>
                <a:srgbClr val="FFFFFF"/>
              </a:buClr>
              <a:buSzPct val="125000"/>
              <a:buFont typeface="Chalkboard"/>
              <a:buChar char="•"/>
              <a:defRPr sz="1800">
                <a:solidFill>
                  <a:srgbClr val="000000"/>
                </a:solidFill>
                <a:uFillTx/>
              </a:defRPr>
            </a:pPr>
            <a:r>
              <a:rPr sz="3600" dirty="0">
                <a:solidFill>
                  <a:srgbClr val="FFFFFF"/>
                </a:solidFill>
                <a:uFill>
                  <a:solidFill>
                    <a:srgbClr val="FFFFFF"/>
                  </a:solidFill>
                </a:uFill>
              </a:rPr>
              <a:t> Jews and Christians both reinterpreted and subverted pagan imagery to disarm it.</a:t>
            </a:r>
          </a:p>
          <a:p>
            <a:pPr marL="0" marR="0" lvl="0">
              <a:lnSpc>
                <a:spcPct val="80000"/>
              </a:lnSpc>
              <a:buClr>
                <a:srgbClr val="FFFFFF"/>
              </a:buClr>
              <a:buSzPct val="125000"/>
              <a:buFont typeface="Chalkboard"/>
              <a:buChar char="•"/>
              <a:defRPr sz="1800">
                <a:solidFill>
                  <a:srgbClr val="000000"/>
                </a:solidFill>
                <a:uFillTx/>
              </a:defRPr>
            </a:pPr>
            <a:r>
              <a:rPr sz="3600" dirty="0">
                <a:solidFill>
                  <a:srgbClr val="FFFFFF"/>
                </a:solidFill>
                <a:uFill>
                  <a:solidFill>
                    <a:srgbClr val="FFFFFF"/>
                  </a:solidFill>
                </a:uFill>
              </a:rPr>
              <a:t> Imperial imagery was predominant in the public sphere whereas mythical imagery prevailed in the domestic domain</a:t>
            </a:r>
            <a:r>
              <a:rPr sz="3600" dirty="0" smtClean="0">
                <a:solidFill>
                  <a:srgbClr val="FFFFFF"/>
                </a:solidFill>
                <a:uFill>
                  <a:solidFill>
                    <a:srgbClr val="FFFFFF"/>
                  </a:solidFill>
                </a:uFill>
              </a:rPr>
              <a:t>.</a:t>
            </a:r>
            <a:endParaRPr lang="en-US" sz="3600" dirty="0" smtClean="0">
              <a:solidFill>
                <a:srgbClr val="FFFFFF"/>
              </a:solidFill>
              <a:uFill>
                <a:solidFill>
                  <a:srgbClr val="FFFFFF"/>
                </a:solidFill>
              </a:uFill>
            </a:endParaRPr>
          </a:p>
          <a:p>
            <a:pPr marL="0" marR="0" lvl="0">
              <a:lnSpc>
                <a:spcPct val="80000"/>
              </a:lnSpc>
              <a:buClr>
                <a:srgbClr val="FFFFFF"/>
              </a:buClr>
              <a:buSzPct val="125000"/>
              <a:buFont typeface="Chalkboard"/>
              <a:buChar char="•"/>
              <a:defRPr sz="1800">
                <a:solidFill>
                  <a:srgbClr val="000000"/>
                </a:solidFill>
                <a:uFillTx/>
              </a:defRPr>
            </a:pPr>
            <a:endParaRPr lang="en-US" sz="3600" dirty="0" smtClean="0">
              <a:solidFill>
                <a:srgbClr val="FFFFFF"/>
              </a:solidFill>
              <a:uFill>
                <a:solidFill>
                  <a:srgbClr val="FFFFFF"/>
                </a:solidFill>
              </a:uFill>
            </a:endParaRPr>
          </a:p>
          <a:p>
            <a:pPr marL="0" marR="0" lvl="0">
              <a:lnSpc>
                <a:spcPct val="80000"/>
              </a:lnSpc>
              <a:buClr>
                <a:srgbClr val="FFFFFF"/>
              </a:buClr>
              <a:buSzPct val="125000"/>
              <a:buFont typeface="Chalkboard"/>
              <a:buChar char="•"/>
              <a:defRPr sz="1800">
                <a:solidFill>
                  <a:srgbClr val="000000"/>
                </a:solidFill>
                <a:uFillTx/>
              </a:defRPr>
            </a:pPr>
            <a:r>
              <a:rPr sz="3600" dirty="0" smtClean="0">
                <a:solidFill>
                  <a:srgbClr val="FFFFFF"/>
                </a:solidFill>
                <a:uFill>
                  <a:solidFill>
                    <a:srgbClr val="FFFFFF"/>
                  </a:solidFill>
                </a:uFill>
              </a:rPr>
              <a:t>Textual </a:t>
            </a:r>
            <a:r>
              <a:rPr sz="3600" dirty="0">
                <a:solidFill>
                  <a:srgbClr val="FFFFFF"/>
                </a:solidFill>
                <a:uFill>
                  <a:solidFill>
                    <a:srgbClr val="FFFFFF"/>
                  </a:solidFill>
                </a:uFill>
              </a:rPr>
              <a:t>references to common imperial and domestic visual themes helped the New Testament’s first audience fully appropriate the gospel message. </a:t>
            </a:r>
          </a:p>
        </p:txBody>
      </p:sp>
    </p:spTree>
  </p:cSld>
  <p:clrMapOvr>
    <a:masterClrMapping/>
  </p:clrMapOvr>
  <p:transition xmlns:p14="http://schemas.microsoft.com/office/powerpoint/2010/mai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p:nvPr/>
        </p:nvSpPr>
        <p:spPr>
          <a:xfrm>
            <a:off x="1597025" y="-387350"/>
            <a:ext cx="9817100" cy="61722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lgn="ctr">
              <a:buClr>
                <a:srgbClr val="FFFFFF"/>
              </a:buClr>
              <a:buFont typeface="Chalkboard"/>
              <a:defRPr sz="1800">
                <a:solidFill>
                  <a:srgbClr val="000000"/>
                </a:solidFill>
                <a:uFillTx/>
              </a:defRPr>
            </a:pPr>
            <a:r>
              <a:rPr sz="4200">
                <a:solidFill>
                  <a:srgbClr val="FFFFFF"/>
                </a:solidFill>
                <a:uFill>
                  <a:solidFill>
                    <a:srgbClr val="FFFFFF"/>
                  </a:solidFill>
                </a:uFill>
              </a:rPr>
              <a:t>So what, for translation?</a:t>
            </a:r>
          </a:p>
          <a:p>
            <a:pPr marL="0" marR="0" lvl="0">
              <a:buClr>
                <a:srgbClr val="FFFFFF"/>
              </a:buClr>
              <a:buFont typeface="Chalkboard"/>
              <a:defRPr sz="1800">
                <a:solidFill>
                  <a:srgbClr val="000000"/>
                </a:solidFill>
                <a:uFillTx/>
              </a:defRPr>
            </a:pPr>
            <a:endParaRPr sz="4200">
              <a:solidFill>
                <a:srgbClr val="FFFFFF"/>
              </a:solidFill>
              <a:uFill>
                <a:solidFill>
                  <a:srgbClr val="FFFFFF"/>
                </a:solidFill>
              </a:uFill>
            </a:endParaRPr>
          </a:p>
          <a:p>
            <a:pPr marL="0" marR="0" lvl="0">
              <a:buClr>
                <a:srgbClr val="FFFFFF"/>
              </a:buClr>
              <a:buFont typeface="Chalkboard"/>
              <a:defRPr sz="1800">
                <a:solidFill>
                  <a:srgbClr val="000000"/>
                </a:solidFill>
                <a:uFillTx/>
              </a:defRPr>
            </a:pPr>
            <a:r>
              <a:rPr sz="4200">
                <a:solidFill>
                  <a:srgbClr val="FFFFFF"/>
                </a:solidFill>
                <a:uFill>
                  <a:solidFill>
                    <a:srgbClr val="FFFFFF"/>
                  </a:solidFill>
                </a:uFill>
              </a:rPr>
              <a:t>Appreciation of the visual world can help the translator: </a:t>
            </a:r>
          </a:p>
          <a:p>
            <a:pPr marL="0" marR="0" lvl="0">
              <a:lnSpc>
                <a:spcPct val="80000"/>
              </a:lnSpc>
              <a:buClr>
                <a:srgbClr val="FFFFFF"/>
              </a:buClr>
              <a:buSzPct val="125000"/>
              <a:buFont typeface="Chalkboard"/>
              <a:buChar char="•"/>
              <a:defRPr sz="1800">
                <a:solidFill>
                  <a:srgbClr val="000000"/>
                </a:solidFill>
                <a:uFillTx/>
              </a:defRPr>
            </a:pPr>
            <a:r>
              <a:rPr sz="4200">
                <a:solidFill>
                  <a:srgbClr val="FFFFFF"/>
                </a:solidFill>
                <a:uFill>
                  <a:solidFill>
                    <a:srgbClr val="FFFFFF"/>
                  </a:solidFill>
                </a:uFill>
              </a:rPr>
              <a:t> Disambiguate the text in some cases</a:t>
            </a:r>
          </a:p>
          <a:p>
            <a:pPr marL="0" marR="0" lvl="0">
              <a:lnSpc>
                <a:spcPct val="80000"/>
              </a:lnSpc>
              <a:buClr>
                <a:srgbClr val="FFFFFF"/>
              </a:buClr>
              <a:buSzPct val="125000"/>
              <a:buFont typeface="Chalkboard"/>
              <a:buChar char="•"/>
              <a:defRPr sz="1800">
                <a:solidFill>
                  <a:srgbClr val="000000"/>
                </a:solidFill>
                <a:uFillTx/>
              </a:defRPr>
            </a:pPr>
            <a:r>
              <a:rPr sz="4200">
                <a:solidFill>
                  <a:srgbClr val="FFFFFF"/>
                </a:solidFill>
                <a:uFill>
                  <a:solidFill>
                    <a:srgbClr val="FFFFFF"/>
                  </a:solidFill>
                </a:uFill>
              </a:rPr>
              <a:t> Provide relevant background information for notes</a:t>
            </a:r>
          </a:p>
          <a:p>
            <a:pPr marL="0" marR="0" lvl="0">
              <a:lnSpc>
                <a:spcPct val="80000"/>
              </a:lnSpc>
              <a:buClr>
                <a:srgbClr val="FFFFFF"/>
              </a:buClr>
              <a:buSzPct val="125000"/>
              <a:buFont typeface="Chalkboard"/>
              <a:buChar char="•"/>
              <a:defRPr sz="1800">
                <a:solidFill>
                  <a:srgbClr val="000000"/>
                </a:solidFill>
                <a:uFillTx/>
              </a:defRPr>
            </a:pPr>
            <a:r>
              <a:rPr sz="4200">
                <a:solidFill>
                  <a:srgbClr val="FFFFFF"/>
                </a:solidFill>
                <a:uFill>
                  <a:solidFill>
                    <a:srgbClr val="FFFFFF"/>
                  </a:solidFill>
                </a:uFill>
              </a:rPr>
              <a:t> Suggest fresh interpretations for difficult passages</a:t>
            </a:r>
          </a:p>
          <a:p>
            <a:pPr marL="0" marR="0" lvl="0">
              <a:buClr>
                <a:srgbClr val="FFFFFF"/>
              </a:buClr>
              <a:buFont typeface="Chalkboard"/>
              <a:defRPr sz="1800">
                <a:solidFill>
                  <a:srgbClr val="000000"/>
                </a:solidFill>
                <a:uFillTx/>
              </a:defRPr>
            </a:pPr>
            <a:r>
              <a:rPr sz="4200">
                <a:solidFill>
                  <a:srgbClr val="FFFFFF"/>
                </a:solidFill>
                <a:uFill>
                  <a:solidFill>
                    <a:srgbClr val="FFFFFF"/>
                  </a:solidFill>
                </a:uFill>
              </a:rPr>
              <a:t> </a:t>
            </a:r>
          </a:p>
        </p:txBody>
      </p:sp>
    </p:spTree>
  </p:cSld>
  <p:clrMapOvr>
    <a:masterClrMapping/>
  </p:clrMapOvr>
  <p:transition xmlns:p14="http://schemas.microsoft.com/office/powerpoint/2010/mai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8" name="image.jpg"/>
          <p:cNvPicPr/>
          <p:nvPr/>
        </p:nvPicPr>
        <p:blipFill>
          <a:blip r:embed="rId2">
            <a:extLst/>
          </a:blip>
          <a:stretch>
            <a:fillRect/>
          </a:stretch>
        </p:blipFill>
        <p:spPr>
          <a:xfrm>
            <a:off x="4470400" y="1701800"/>
            <a:ext cx="4076700" cy="6350000"/>
          </a:xfrm>
          <a:prstGeom prst="rect">
            <a:avLst/>
          </a:prstGeom>
          <a:ln w="12700">
            <a:miter lim="400000"/>
          </a:ln>
        </p:spPr>
      </p:pic>
    </p:spTree>
  </p:cSld>
  <p:clrMapOvr>
    <a:masterClrMapping/>
  </p:clrMapOvr>
  <p:transition xmlns:p14="http://schemas.microsoft.com/office/powerpoint/2010/mai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 name="image.jpg"/>
          <p:cNvPicPr/>
          <p:nvPr/>
        </p:nvPicPr>
        <p:blipFill>
          <a:blip r:embed="rId2">
            <a:extLst/>
          </a:blip>
          <a:stretch>
            <a:fillRect/>
          </a:stretch>
        </p:blipFill>
        <p:spPr>
          <a:xfrm>
            <a:off x="3873500" y="947737"/>
            <a:ext cx="5245100" cy="7853363"/>
          </a:xfrm>
          <a:prstGeom prst="rect">
            <a:avLst/>
          </a:prstGeom>
          <a:ln w="12700">
            <a:miter lim="400000"/>
          </a:ln>
        </p:spPr>
      </p:pic>
    </p:spTree>
  </p:cSld>
  <p:clrMapOvr>
    <a:masterClrMapping/>
  </p:clrMapOvr>
  <p:transition xmlns:p14="http://schemas.microsoft.com/office/powerpoint/2010/mai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image.jpg"/>
          <p:cNvPicPr/>
          <p:nvPr/>
        </p:nvPicPr>
        <p:blipFill>
          <a:blip r:embed="rId2">
            <a:extLst/>
          </a:blip>
          <a:stretch>
            <a:fillRect/>
          </a:stretch>
        </p:blipFill>
        <p:spPr>
          <a:xfrm>
            <a:off x="4000500" y="1701800"/>
            <a:ext cx="5003800" cy="6350000"/>
          </a:xfrm>
          <a:prstGeom prst="rect">
            <a:avLst/>
          </a:prstGeom>
          <a:ln w="12700">
            <a:miter lim="400000"/>
          </a:ln>
        </p:spPr>
      </p:pic>
    </p:spTree>
  </p:cSld>
  <p:clrMapOvr>
    <a:masterClrMapping/>
  </p:clrMapOvr>
  <p:transition xmlns:p14="http://schemas.microsoft.com/office/powerpoint/2010/mai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 name="image.jpg"/>
          <p:cNvPicPr/>
          <p:nvPr/>
        </p:nvPicPr>
        <p:blipFill>
          <a:blip r:embed="rId2">
            <a:extLst/>
          </a:blip>
          <a:stretch>
            <a:fillRect/>
          </a:stretch>
        </p:blipFill>
        <p:spPr>
          <a:xfrm>
            <a:off x="4178300" y="1701800"/>
            <a:ext cx="4660900" cy="6350000"/>
          </a:xfrm>
          <a:prstGeom prst="rect">
            <a:avLst/>
          </a:prstGeom>
          <a:ln w="12700">
            <a:miter lim="400000"/>
          </a:ln>
        </p:spPr>
      </p:pic>
    </p:spTree>
  </p:cSld>
  <p:clrMapOvr>
    <a:masterClrMapping/>
  </p:clrMapOvr>
  <p:transition xmlns:p14="http://schemas.microsoft.com/office/powerpoint/2010/mai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image.jpg"/>
          <p:cNvPicPr/>
          <p:nvPr/>
        </p:nvPicPr>
        <p:blipFill>
          <a:blip r:embed="rId2">
            <a:extLst/>
          </a:blip>
          <a:stretch>
            <a:fillRect/>
          </a:stretch>
        </p:blipFill>
        <p:spPr>
          <a:xfrm>
            <a:off x="4305300" y="1701800"/>
            <a:ext cx="4406900" cy="6350000"/>
          </a:xfrm>
          <a:prstGeom prst="rect">
            <a:avLst/>
          </a:prstGeom>
          <a:ln w="12700">
            <a:miter lim="400000"/>
          </a:ln>
        </p:spPr>
      </p:pic>
    </p:spTree>
  </p:cSld>
  <p:clrMapOvr>
    <a:masterClrMapping/>
  </p:clrMapOvr>
  <p:transition xmlns:p14="http://schemas.microsoft.com/office/powerpoint/2010/mai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 name="image.jpg"/>
          <p:cNvPicPr/>
          <p:nvPr/>
        </p:nvPicPr>
        <p:blipFill>
          <a:blip r:embed="rId2">
            <a:extLst/>
          </a:blip>
          <a:stretch>
            <a:fillRect/>
          </a:stretch>
        </p:blipFill>
        <p:spPr>
          <a:xfrm>
            <a:off x="4470400" y="1866900"/>
            <a:ext cx="4076700" cy="6032500"/>
          </a:xfrm>
          <a:prstGeom prst="rect">
            <a:avLst/>
          </a:prstGeom>
          <a:ln w="12700">
            <a:miter lim="400000"/>
          </a:ln>
        </p:spPr>
      </p:pic>
    </p:spTree>
  </p:cSld>
  <p:clrMapOvr>
    <a:masterClrMapping/>
  </p:clrMapOvr>
  <p:transition xmlns:p14="http://schemas.microsoft.com/office/powerpoint/2010/mai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 name="image.jpg"/>
          <p:cNvPicPr/>
          <p:nvPr/>
        </p:nvPicPr>
        <p:blipFill>
          <a:blip r:embed="rId2">
            <a:extLst/>
          </a:blip>
          <a:stretch>
            <a:fillRect/>
          </a:stretch>
        </p:blipFill>
        <p:spPr>
          <a:xfrm>
            <a:off x="4071937" y="1231900"/>
            <a:ext cx="4856163" cy="7289800"/>
          </a:xfrm>
          <a:prstGeom prst="rect">
            <a:avLst/>
          </a:prstGeom>
          <a:ln w="12700">
            <a:miter lim="400000"/>
          </a:ln>
        </p:spPr>
      </p:pic>
    </p:spTree>
  </p:cSld>
  <p:clrMapOvr>
    <a:masterClrMapping/>
  </p:clrMapOvr>
  <p:transition xmlns:p14="http://schemas.microsoft.com/office/powerpoint/2010/mai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 name="image.png"/>
          <p:cNvPicPr/>
          <p:nvPr/>
        </p:nvPicPr>
        <p:blipFill>
          <a:blip r:embed="rId2">
            <a:extLst/>
          </a:blip>
          <a:stretch>
            <a:fillRect/>
          </a:stretch>
        </p:blipFill>
        <p:spPr>
          <a:xfrm>
            <a:off x="4114800" y="1854200"/>
            <a:ext cx="4775200" cy="6032500"/>
          </a:xfrm>
          <a:prstGeom prst="rect">
            <a:avLst/>
          </a:prstGeom>
          <a:ln w="12700">
            <a:miter lim="400000"/>
          </a:ln>
        </p:spPr>
      </p:pic>
    </p:spTree>
  </p:cSld>
  <p:clrMapOvr>
    <a:masterClrMapping/>
  </p:clrMapOvr>
  <p:transition xmlns:p14="http://schemas.microsoft.com/office/powerpoint/2010/mai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 name="image.jpg"/>
          <p:cNvPicPr/>
          <p:nvPr/>
        </p:nvPicPr>
        <p:blipFill>
          <a:blip r:embed="rId2">
            <a:extLst/>
          </a:blip>
          <a:stretch>
            <a:fillRect/>
          </a:stretch>
        </p:blipFill>
        <p:spPr>
          <a:xfrm>
            <a:off x="4457700" y="1866900"/>
            <a:ext cx="4102100" cy="6032500"/>
          </a:xfrm>
          <a:prstGeom prst="rect">
            <a:avLst/>
          </a:prstGeom>
          <a:ln w="12700">
            <a:miter lim="400000"/>
          </a:ln>
        </p:spPr>
      </p:pic>
    </p:spTree>
  </p:cSld>
  <p:clrMapOvr>
    <a:masterClrMapping/>
  </p:clrMapOvr>
  <p:transition xmlns:p14="http://schemas.microsoft.com/office/powerpoint/2010/mai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 name="image.png"/>
          <p:cNvPicPr/>
          <p:nvPr/>
        </p:nvPicPr>
        <p:blipFill>
          <a:blip r:embed="rId2">
            <a:extLst/>
          </a:blip>
          <a:stretch>
            <a:fillRect/>
          </a:stretch>
        </p:blipFill>
        <p:spPr>
          <a:xfrm>
            <a:off x="749300" y="5003800"/>
            <a:ext cx="2349500" cy="3111500"/>
          </a:xfrm>
          <a:prstGeom prst="rect">
            <a:avLst/>
          </a:prstGeom>
          <a:ln w="12700">
            <a:miter lim="400000"/>
          </a:ln>
        </p:spPr>
      </p:pic>
      <p:sp>
        <p:nvSpPr>
          <p:cNvPr id="417" name="Shape 417"/>
          <p:cNvSpPr/>
          <p:nvPr/>
        </p:nvSpPr>
        <p:spPr>
          <a:xfrm>
            <a:off x="1917700" y="-418214"/>
            <a:ext cx="9182100" cy="54483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marL="0" marR="0" lvl="0">
              <a:buClr>
                <a:srgbClr val="FFFFFF"/>
              </a:buClr>
              <a:buFont typeface="Arial"/>
              <a:defRPr sz="1800">
                <a:solidFill>
                  <a:srgbClr val="000000"/>
                </a:solidFill>
                <a:uFillTx/>
              </a:defRPr>
            </a:pPr>
            <a:endParaRPr sz="4800" dirty="0">
              <a:solidFill>
                <a:srgbClr val="FFFFFF"/>
              </a:solidFill>
              <a:uFill>
                <a:solidFill>
                  <a:srgbClr val="FFFFFF"/>
                </a:solidFill>
              </a:uFill>
              <a:latin typeface="Arial"/>
              <a:ea typeface="Arial"/>
              <a:cs typeface="Arial"/>
              <a:sym typeface="Arial"/>
            </a:endParaRPr>
          </a:p>
          <a:p>
            <a:pPr marL="0" marR="0" lvl="0">
              <a:buClr>
                <a:srgbClr val="FFEE59"/>
              </a:buClr>
              <a:buFont typeface="Arial"/>
              <a:defRPr sz="1800">
                <a:solidFill>
                  <a:srgbClr val="000000"/>
                </a:solidFill>
                <a:uFillTx/>
              </a:defRPr>
            </a:pPr>
            <a:r>
              <a:rPr sz="4800" b="1" dirty="0">
                <a:solidFill>
                  <a:srgbClr val="FFEE59"/>
                </a:solidFill>
                <a:uFill>
                  <a:solidFill>
                    <a:srgbClr val="FFEE59"/>
                  </a:solidFill>
                </a:uFill>
                <a:latin typeface="Arial"/>
                <a:ea typeface="Arial"/>
                <a:cs typeface="Arial"/>
                <a:sym typeface="Arial"/>
              </a:rPr>
              <a:t>Experiencing Rome: A Visual Exploration of Antiquity's Greatest Empire</a:t>
            </a:r>
            <a:r>
              <a:rPr sz="2000" b="1" dirty="0">
                <a:solidFill>
                  <a:srgbClr val="FFEE59"/>
                </a:solidFill>
                <a:uFill>
                  <a:solidFill>
                    <a:srgbClr val="FFEE59"/>
                  </a:solidFill>
                </a:uFill>
                <a:latin typeface="Arial"/>
                <a:ea typeface="Arial"/>
                <a:cs typeface="Arial"/>
                <a:sym typeface="Arial"/>
              </a:rPr>
              <a:t> </a:t>
            </a:r>
          </a:p>
          <a:p>
            <a:pPr marL="0" marR="0" lvl="0">
              <a:buClr>
                <a:srgbClr val="FFEE59"/>
              </a:buClr>
              <a:buFont typeface="Arial"/>
              <a:defRPr sz="1800">
                <a:solidFill>
                  <a:srgbClr val="000000"/>
                </a:solidFill>
                <a:uFillTx/>
              </a:defRPr>
            </a:pPr>
            <a:r>
              <a:rPr sz="3600" dirty="0">
                <a:solidFill>
                  <a:srgbClr val="FFEE59"/>
                </a:solidFill>
                <a:uFill>
                  <a:solidFill>
                    <a:srgbClr val="FFEE59"/>
                  </a:solidFill>
                </a:uFill>
                <a:latin typeface="Arial"/>
                <a:ea typeface="Arial"/>
                <a:cs typeface="Arial"/>
                <a:sym typeface="Arial"/>
              </a:rPr>
              <a:t>Course No. 3430 (36 lectures, 30 minutes/lecture) </a:t>
            </a:r>
          </a:p>
          <a:p>
            <a:pPr marL="0" marR="0" lvl="0">
              <a:buClr>
                <a:srgbClr val="FFEE59"/>
              </a:buClr>
              <a:buFont typeface="Arial"/>
              <a:defRPr sz="1800">
                <a:solidFill>
                  <a:srgbClr val="000000"/>
                </a:solidFill>
                <a:uFillTx/>
              </a:defRPr>
            </a:pPr>
            <a:r>
              <a:rPr sz="3600" dirty="0">
                <a:solidFill>
                  <a:srgbClr val="FFEE59"/>
                </a:solidFill>
                <a:uFill>
                  <a:solidFill>
                    <a:srgbClr val="FFEE59"/>
                  </a:solidFill>
                </a:uFill>
                <a:latin typeface="Arial"/>
                <a:ea typeface="Arial"/>
                <a:cs typeface="Arial"/>
                <a:sym typeface="Arial"/>
              </a:rPr>
              <a:t>Taught by </a:t>
            </a:r>
            <a:r>
              <a:rPr sz="3600" b="1" dirty="0">
                <a:solidFill>
                  <a:srgbClr val="00A8AA"/>
                </a:solidFill>
                <a:uFill>
                  <a:solidFill>
                    <a:srgbClr val="00A8AA"/>
                  </a:solidFill>
                </a:uFill>
                <a:latin typeface="Arial"/>
                <a:ea typeface="Arial"/>
                <a:cs typeface="Arial"/>
                <a:sym typeface="Arial"/>
                <a:hlinkClick r:id="rId3"/>
              </a:rPr>
              <a:t>Steven L. Tuck</a:t>
            </a:r>
            <a:endParaRPr sz="1200" dirty="0">
              <a:solidFill>
                <a:srgbClr val="FFFFFF"/>
              </a:solidFill>
              <a:uFill>
                <a:solidFill>
                  <a:srgbClr val="FFFFFF"/>
                </a:solidFill>
              </a:uFill>
            </a:endParaRPr>
          </a:p>
          <a:p>
            <a:pPr marL="0" marR="0" lvl="0">
              <a:buClr>
                <a:srgbClr val="FFEE59"/>
              </a:buClr>
              <a:buFont typeface="Arial"/>
              <a:defRPr sz="1800">
                <a:solidFill>
                  <a:srgbClr val="000000"/>
                </a:solidFill>
                <a:uFillTx/>
              </a:defRPr>
            </a:pPr>
            <a:r>
              <a:rPr sz="3600" dirty="0">
                <a:solidFill>
                  <a:srgbClr val="FFEE59"/>
                </a:solidFill>
                <a:uFill>
                  <a:solidFill>
                    <a:srgbClr val="FFEE59"/>
                  </a:solidFill>
                </a:uFill>
                <a:latin typeface="Arial"/>
                <a:ea typeface="Arial"/>
                <a:cs typeface="Arial"/>
                <a:sym typeface="Arial"/>
              </a:rPr>
              <a:t>Miami University</a:t>
            </a:r>
          </a:p>
          <a:p>
            <a:pPr marL="0" marR="0" lvl="0">
              <a:buClr>
                <a:srgbClr val="FFEE59"/>
              </a:buClr>
              <a:buFont typeface="Arial"/>
              <a:defRPr sz="1800">
                <a:solidFill>
                  <a:srgbClr val="000000"/>
                </a:solidFill>
                <a:uFillTx/>
              </a:defRPr>
            </a:pPr>
            <a:r>
              <a:rPr sz="3600" dirty="0">
                <a:solidFill>
                  <a:srgbClr val="FFEE59"/>
                </a:solidFill>
                <a:uFill>
                  <a:solidFill>
                    <a:srgbClr val="FFEE59"/>
                  </a:solidFill>
                </a:uFill>
                <a:latin typeface="Arial"/>
                <a:ea typeface="Arial"/>
                <a:cs typeface="Arial"/>
                <a:sym typeface="Arial"/>
              </a:rPr>
              <a:t>Ph.D., University of Michigan</a:t>
            </a:r>
          </a:p>
        </p:txBody>
      </p:sp>
      <p:pic>
        <p:nvPicPr>
          <p:cNvPr id="418" name="image.png"/>
          <p:cNvPicPr/>
          <p:nvPr/>
        </p:nvPicPr>
        <p:blipFill>
          <a:blip r:embed="rId4">
            <a:extLst/>
          </a:blip>
          <a:stretch>
            <a:fillRect/>
          </a:stretch>
        </p:blipFill>
        <p:spPr>
          <a:xfrm>
            <a:off x="7315200" y="4965700"/>
            <a:ext cx="5029200" cy="3771900"/>
          </a:xfrm>
          <a:prstGeom prst="rect">
            <a:avLst/>
          </a:prstGeom>
          <a:ln w="12700">
            <a:miter lim="400000"/>
          </a:ln>
        </p:spPr>
      </p:pic>
    </p:spTree>
  </p:cSld>
  <p:clrMapOvr>
    <a:masterClrMapping/>
  </p:clrMapOvr>
  <p:transition xmlns:p14="http://schemas.microsoft.com/office/powerpoint/2010/mai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p:nvPr/>
        </p:nvSpPr>
        <p:spPr>
          <a:xfrm>
            <a:off x="1685925" y="987786"/>
            <a:ext cx="9626600" cy="67872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marL="0" marR="0" algn="ctr">
              <a:buClr>
                <a:srgbClr val="FFFFFF"/>
              </a:buClr>
              <a:buFont typeface="Chalkboard"/>
              <a:defRPr sz="4200"/>
            </a:lvl1pPr>
          </a:lstStyle>
          <a:p>
            <a:pPr lvl="0">
              <a:defRPr sz="1800">
                <a:solidFill>
                  <a:srgbClr val="000000"/>
                </a:solidFill>
                <a:uFillTx/>
              </a:defRPr>
            </a:pPr>
            <a:r>
              <a:rPr sz="4200">
                <a:solidFill>
                  <a:srgbClr val="FFFFFF"/>
                </a:solidFill>
                <a:uFill>
                  <a:solidFill>
                    <a:srgbClr val="FFFFFF"/>
                  </a:solidFill>
                </a:uFill>
              </a:rPr>
              <a:t>An Example from the Domestic Sphere</a:t>
            </a:r>
          </a:p>
        </p:txBody>
      </p:sp>
      <p:pic>
        <p:nvPicPr>
          <p:cNvPr id="421" name="image.png"/>
          <p:cNvPicPr/>
          <p:nvPr/>
        </p:nvPicPr>
        <p:blipFill>
          <a:blip r:embed="rId2">
            <a:extLst/>
          </a:blip>
          <a:stretch>
            <a:fillRect/>
          </a:stretch>
        </p:blipFill>
        <p:spPr>
          <a:xfrm>
            <a:off x="330200" y="2714625"/>
            <a:ext cx="2641600" cy="3170238"/>
          </a:xfrm>
          <a:prstGeom prst="rect">
            <a:avLst/>
          </a:prstGeom>
          <a:ln w="12700">
            <a:miter lim="400000"/>
          </a:ln>
        </p:spPr>
      </p:pic>
      <p:pic>
        <p:nvPicPr>
          <p:cNvPr id="422" name="image.jpg"/>
          <p:cNvPicPr/>
          <p:nvPr/>
        </p:nvPicPr>
        <p:blipFill>
          <a:blip r:embed="rId3">
            <a:extLst/>
          </a:blip>
          <a:stretch>
            <a:fillRect/>
          </a:stretch>
        </p:blipFill>
        <p:spPr>
          <a:xfrm>
            <a:off x="9067800" y="2124075"/>
            <a:ext cx="3708400" cy="4360863"/>
          </a:xfrm>
          <a:prstGeom prst="rect">
            <a:avLst/>
          </a:prstGeom>
          <a:ln w="12700">
            <a:miter lim="400000"/>
          </a:ln>
        </p:spPr>
      </p:pic>
      <p:pic>
        <p:nvPicPr>
          <p:cNvPr id="423" name="image.png"/>
          <p:cNvPicPr/>
          <p:nvPr/>
        </p:nvPicPr>
        <p:blipFill>
          <a:blip r:embed="rId4">
            <a:extLst/>
          </a:blip>
          <a:stretch>
            <a:fillRect/>
          </a:stretch>
        </p:blipFill>
        <p:spPr>
          <a:xfrm>
            <a:off x="3187700" y="2349500"/>
            <a:ext cx="5664200" cy="2936875"/>
          </a:xfrm>
          <a:prstGeom prst="rect">
            <a:avLst/>
          </a:prstGeom>
          <a:ln w="12700">
            <a:miter lim="400000"/>
          </a:ln>
        </p:spPr>
      </p:pic>
    </p:spTree>
  </p:cSld>
  <p:clrMapOvr>
    <a:masterClrMapping/>
  </p:clrMapOvr>
  <p:transition xmlns:p14="http://schemas.microsoft.com/office/powerpoint/2010/mai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 name="image.png"/>
          <p:cNvPicPr/>
          <p:nvPr/>
        </p:nvPicPr>
        <p:blipFill>
          <a:blip r:embed="rId2">
            <a:extLst/>
          </a:blip>
          <a:stretch>
            <a:fillRect/>
          </a:stretch>
        </p:blipFill>
        <p:spPr>
          <a:xfrm>
            <a:off x="1930400" y="1828800"/>
            <a:ext cx="9144000" cy="6091238"/>
          </a:xfrm>
          <a:prstGeom prst="rect">
            <a:avLst/>
          </a:prstGeom>
          <a:ln w="12700">
            <a:miter lim="400000"/>
          </a:ln>
        </p:spPr>
      </p:pic>
    </p:spTree>
  </p:cSld>
  <p:clrMapOvr>
    <a:masterClrMapping/>
  </p:clrMapOvr>
  <p:transition xmlns:p14="http://schemas.microsoft.com/office/powerpoint/2010/mai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7" name="image.png"/>
          <p:cNvPicPr/>
          <p:nvPr/>
        </p:nvPicPr>
        <p:blipFill>
          <a:blip r:embed="rId2">
            <a:extLst/>
          </a:blip>
          <a:stretch>
            <a:fillRect/>
          </a:stretch>
        </p:blipFill>
        <p:spPr>
          <a:xfrm>
            <a:off x="1930400" y="3517900"/>
            <a:ext cx="9144000" cy="3230563"/>
          </a:xfrm>
          <a:prstGeom prst="rect">
            <a:avLst/>
          </a:prstGeom>
          <a:ln w="12700">
            <a:miter lim="400000"/>
          </a:ln>
        </p:spPr>
      </p:pic>
    </p:spTree>
  </p:cSld>
  <p:clrMapOvr>
    <a:masterClrMapping/>
  </p:clrMapOvr>
  <p:transition xmlns:p14="http://schemas.microsoft.com/office/powerpoint/2010/mai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FF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halkboard"/>
        <a:ea typeface="Chalkboard"/>
        <a:cs typeface="Chalkboard"/>
      </a:majorFont>
      <a:minorFont>
        <a:latin typeface="Chalkboard"/>
        <a:ea typeface="Chalkboard"/>
        <a:cs typeface="Chalkboar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
              <a:solidFill>
                <a:srgbClr val="FFFFFF"/>
              </a:solidFill>
            </a:uFill>
            <a:latin typeface="+mn-lt"/>
            <a:ea typeface="+mn-ea"/>
            <a:cs typeface="+mn-cs"/>
            <a:sym typeface="Chalkboar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
              <a:solidFill>
                <a:srgbClr val="FFFFFF"/>
              </a:solidFill>
            </a:uFill>
            <a:latin typeface="+mn-lt"/>
            <a:ea typeface="+mn-ea"/>
            <a:cs typeface="+mn-cs"/>
            <a:sym typeface="Chalkboar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halkboard"/>
        <a:ea typeface="Chalkboard"/>
        <a:cs typeface="Chalkboard"/>
      </a:majorFont>
      <a:minorFont>
        <a:latin typeface="Chalkboard"/>
        <a:ea typeface="Chalkboard"/>
        <a:cs typeface="Chalkboar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254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
              <a:solidFill>
                <a:srgbClr val="FFFFFF"/>
              </a:solidFill>
            </a:uFill>
            <a:latin typeface="+mn-lt"/>
            <a:ea typeface="+mn-ea"/>
            <a:cs typeface="+mn-cs"/>
            <a:sym typeface="Chalkboar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
              <a:solidFill>
                <a:srgbClr val="FFFFFF"/>
              </a:solidFill>
            </a:uFill>
            <a:latin typeface="+mn-lt"/>
            <a:ea typeface="+mn-ea"/>
            <a:cs typeface="+mn-cs"/>
            <a:sym typeface="Chalkboar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4150</TotalTime>
  <Words>7090</Words>
  <Application>Microsoft Macintosh PowerPoint</Application>
  <PresentationFormat>Custom</PresentationFormat>
  <Paragraphs>253</Paragraphs>
  <Slides>96</Slides>
  <Notes>64</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White</vt:lpstr>
      <vt:lpstr>La traducción bíblica y la cultura visual antigua:</vt:lpstr>
      <vt:lpstr>Conceptos básicos</vt:lpstr>
      <vt:lpstr>PowerPoint Presentation</vt:lpstr>
      <vt:lpstr>PowerPoint Presentation</vt:lpstr>
      <vt:lpstr>PowerPoint Presentation</vt:lpstr>
      <vt:lpstr>PowerPoint Presentation</vt:lpstr>
      <vt:lpstr>Gálatas 3:1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 arte público celebraba la autoridad del emperador.</vt:lpstr>
      <vt:lpstr>PowerPoint Presentation</vt:lpstr>
      <vt:lpstr>Objetivos</vt:lpstr>
      <vt:lpstr>PowerPoint Presentation</vt:lpstr>
      <vt:lpstr>PowerPoint Presentation</vt:lpstr>
      <vt:lpstr>PowerPoint Presentation</vt:lpstr>
      <vt:lpstr>PowerPoint Presentation</vt:lpstr>
      <vt:lpstr>PowerPoint Presentation</vt:lpstr>
      <vt:lpstr>PowerPoint Presentation</vt:lpstr>
      <vt:lpstr>Aprende a “ver” lo que uno lee.</vt:lpstr>
      <vt:lpstr>PowerPoint Presentation</vt:lpstr>
      <vt:lpstr>PowerPoint Presentation</vt:lpstr>
      <vt:lpstr>PowerPoint Presentation</vt:lpstr>
      <vt:lpstr>PowerPoint Presentation</vt:lpstr>
      <vt:lpstr>Apotheosis of Antoninus Pius and Faustina, Vatican Museum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Menorá, Arco de Tito</vt:lpstr>
      <vt:lpstr>Menorá con trípode</vt:lpstr>
      <vt:lpstr>Synagoga de Magdala (Migdal) 1r siglo</vt:lpstr>
      <vt:lpstr>First Century Jewish Icon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Romans 8:18-30</vt:lpstr>
      <vt:lpstr>"[Jesús] es la imagen de Dios" Colosenses 1:15-20, 21-22; 2:9-15</vt:lpstr>
      <vt:lpstr> ¿Surge la circuncisión aquí como tema a través de un Cristo visualmente imaginado, despojado de todo en la cruz?</vt:lpstr>
      <vt:lpstr>El Cristo Crucificado. Tallado en la puerta de la Iglesia de Santa Sabina, Roma, 5º siglo</vt:lpstr>
      <vt:lpstr>Part of the shame of crucifixion was nudity.</vt:lpstr>
      <vt:lpstr>Amuleta siria, 2ndo-3r siglo</vt:lpstr>
      <vt:lpstr>San Mileto de Sardis, 180 dC</vt:lpstr>
      <vt:lpstr>PowerPoint Presentation</vt:lpstr>
      <vt:lpstr>PowerPoint Presentation</vt:lpstr>
      <vt:lpstr>PowerPoint Presentation</vt:lpstr>
      <vt:lpstr>PowerPoint Presentation</vt:lpstr>
      <vt:lpstr>PowerPoint Presentation</vt:lpstr>
      <vt:lpstr>A domestic context for the “heavenlies” in Ephesians?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traducción bíblica y la cultura visual antigua:</dc:title>
  <cp:lastModifiedBy>Yancy Smith</cp:lastModifiedBy>
  <cp:revision>51</cp:revision>
  <dcterms:modified xsi:type="dcterms:W3CDTF">2014-07-30T17:05:19Z</dcterms:modified>
</cp:coreProperties>
</file>